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648" r:id="rId1"/>
  </p:sldMasterIdLst>
  <p:notesMasterIdLst>
    <p:notesMasterId r:id="rId32"/>
  </p:notesMasterIdLst>
  <p:sldIdLst>
    <p:sldId id="257" r:id="rId2"/>
    <p:sldId id="258" r:id="rId3"/>
    <p:sldId id="273" r:id="rId4"/>
    <p:sldId id="274" r:id="rId5"/>
    <p:sldId id="275" r:id="rId6"/>
    <p:sldId id="276" r:id="rId7"/>
    <p:sldId id="277" r:id="rId8"/>
    <p:sldId id="278" r:id="rId9"/>
    <p:sldId id="279" r:id="rId10"/>
    <p:sldId id="293" r:id="rId11"/>
    <p:sldId id="280" r:id="rId12"/>
    <p:sldId id="281" r:id="rId13"/>
    <p:sldId id="282" r:id="rId14"/>
    <p:sldId id="283" r:id="rId15"/>
    <p:sldId id="284" r:id="rId16"/>
    <p:sldId id="285" r:id="rId17"/>
    <p:sldId id="286" r:id="rId18"/>
    <p:sldId id="287" r:id="rId19"/>
    <p:sldId id="272" r:id="rId20"/>
    <p:sldId id="288" r:id="rId21"/>
    <p:sldId id="289" r:id="rId22"/>
    <p:sldId id="290" r:id="rId23"/>
    <p:sldId id="291" r:id="rId24"/>
    <p:sldId id="292" r:id="rId25"/>
    <p:sldId id="294" r:id="rId26"/>
    <p:sldId id="295" r:id="rId27"/>
    <p:sldId id="296" r:id="rId28"/>
    <p:sldId id="297" r:id="rId29"/>
    <p:sldId id="298" r:id="rId30"/>
    <p:sldId id="270" r:id="rId31"/>
  </p:sldIdLst>
  <p:sldSz cx="12192000" cy="6858000"/>
  <p:notesSz cx="6858000" cy="9144000"/>
  <p:defaultTextStyle>
    <a:defPPr>
      <a:defRPr lang="en-V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980AE"/>
    <a:srgbClr val="176C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2417507-7884-604B-B1AF-244F1311782C}" v="123" dt="2024-11-18T01:51:45.03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716"/>
    <p:restoredTop sz="94694"/>
  </p:normalViewPr>
  <p:slideViewPr>
    <p:cSldViewPr snapToGrid="0">
      <p:cViewPr varScale="1">
        <p:scale>
          <a:sx n="88" d="100"/>
          <a:sy n="88" d="100"/>
        </p:scale>
        <p:origin x="192" y="8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8D318F7-E1C4-414B-97F2-D6773E8B0D63}" type="doc">
      <dgm:prSet loTypeId="urn:microsoft.com/office/officeart/2009/3/layout/PlusandMinus" loCatId="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3A12F9E3-DC71-2D46-AB6E-1F7A7C154E94}">
      <dgm:prSet phldrT="[Text]"/>
      <dgm:spPr/>
      <dgm:t>
        <a:bodyPr/>
        <a:lstStyle/>
        <a:p>
          <a:r>
            <a:rPr lang="en-VN" dirty="0">
              <a:latin typeface="Avenir Next LT Pro" panose="020B0504020202020204" pitchFamily="34" charset="77"/>
            </a:rPr>
            <a:t>Disadvantages</a:t>
          </a:r>
          <a:endParaRPr lang="en-US" dirty="0"/>
        </a:p>
      </dgm:t>
    </dgm:pt>
    <dgm:pt modelId="{3ED75A24-D13C-B341-94B5-A009D7CEC9DA}" type="parTrans" cxnId="{E207A9D8-9805-D045-8774-7D21C529D724}">
      <dgm:prSet/>
      <dgm:spPr/>
      <dgm:t>
        <a:bodyPr/>
        <a:lstStyle/>
        <a:p>
          <a:endParaRPr lang="en-US"/>
        </a:p>
      </dgm:t>
    </dgm:pt>
    <dgm:pt modelId="{7B68B74E-87D5-5243-B503-5B50A1D0CC57}" type="sibTrans" cxnId="{E207A9D8-9805-D045-8774-7D21C529D724}">
      <dgm:prSet/>
      <dgm:spPr/>
      <dgm:t>
        <a:bodyPr/>
        <a:lstStyle/>
        <a:p>
          <a:endParaRPr lang="en-US"/>
        </a:p>
      </dgm:t>
    </dgm:pt>
    <dgm:pt modelId="{8C4C37EE-C564-9A4A-BB3E-911CECCCAE38}">
      <dgm:prSet phldrT="[Text]"/>
      <dgm:spPr/>
      <dgm:t>
        <a:bodyPr/>
        <a:lstStyle/>
        <a:p>
          <a:r>
            <a:rPr lang="en-VN" dirty="0">
              <a:latin typeface="Avenir Next LT Pro" panose="020B0504020202020204" pitchFamily="34" charset="77"/>
            </a:rPr>
            <a:t>No hyperparameters tuning</a:t>
          </a:r>
          <a:endParaRPr lang="en-US" dirty="0"/>
        </a:p>
      </dgm:t>
    </dgm:pt>
    <dgm:pt modelId="{64E6E7BC-A9E9-7C42-85B9-460B908C67DC}" type="parTrans" cxnId="{3AA44139-D010-B449-9570-B06CFE978199}">
      <dgm:prSet/>
      <dgm:spPr/>
      <dgm:t>
        <a:bodyPr/>
        <a:lstStyle/>
        <a:p>
          <a:endParaRPr lang="en-US"/>
        </a:p>
      </dgm:t>
    </dgm:pt>
    <dgm:pt modelId="{58DDA06E-5545-6649-AB5E-ECA59BCCE2DA}" type="sibTrans" cxnId="{3AA44139-D010-B449-9570-B06CFE978199}">
      <dgm:prSet/>
      <dgm:spPr/>
      <dgm:t>
        <a:bodyPr/>
        <a:lstStyle/>
        <a:p>
          <a:endParaRPr lang="en-US"/>
        </a:p>
      </dgm:t>
    </dgm:pt>
    <dgm:pt modelId="{41DD2317-D81E-3445-9CCE-AEC5C7677966}">
      <dgm:prSet phldrT="[Text]"/>
      <dgm:spPr/>
      <dgm:t>
        <a:bodyPr/>
        <a:lstStyle/>
        <a:p>
          <a:r>
            <a:rPr lang="en-VN" dirty="0">
              <a:latin typeface="Avenir Next LT Pro" panose="020B0504020202020204" pitchFamily="34" charset="77"/>
            </a:rPr>
            <a:t>Very fast</a:t>
          </a:r>
          <a:endParaRPr lang="en-US" dirty="0"/>
        </a:p>
      </dgm:t>
    </dgm:pt>
    <dgm:pt modelId="{C9F62FBF-B757-D54A-BE40-5B4CD996A47B}" type="parTrans" cxnId="{B67E2132-6204-554F-864B-480AFD949E32}">
      <dgm:prSet/>
      <dgm:spPr/>
      <dgm:t>
        <a:bodyPr/>
        <a:lstStyle/>
        <a:p>
          <a:endParaRPr lang="en-US"/>
        </a:p>
      </dgm:t>
    </dgm:pt>
    <dgm:pt modelId="{3360EB13-6803-A24A-A1F8-282C79A43D4A}" type="sibTrans" cxnId="{B67E2132-6204-554F-864B-480AFD949E32}">
      <dgm:prSet/>
      <dgm:spPr/>
      <dgm:t>
        <a:bodyPr/>
        <a:lstStyle/>
        <a:p>
          <a:endParaRPr lang="en-US"/>
        </a:p>
      </dgm:t>
    </dgm:pt>
    <dgm:pt modelId="{B456DE16-9F7A-8B41-95EE-8E9B9B3E07CA}">
      <dgm:prSet phldrT="[Text]"/>
      <dgm:spPr/>
      <dgm:t>
        <a:bodyPr/>
        <a:lstStyle/>
        <a:p>
          <a:r>
            <a:rPr lang="en-US" dirty="0">
              <a:latin typeface="Avenir Next LT Pro" panose="020B0504020202020204" pitchFamily="34" charset="77"/>
            </a:rPr>
            <a:t>Sensitive to outliers</a:t>
          </a:r>
          <a:endParaRPr lang="en-US" dirty="0"/>
        </a:p>
      </dgm:t>
    </dgm:pt>
    <dgm:pt modelId="{EAF037D8-B26A-3345-8138-CAACC035596D}" type="parTrans" cxnId="{04A43EB9-7B99-8847-BD3A-5128F11AB27B}">
      <dgm:prSet/>
      <dgm:spPr/>
      <dgm:t>
        <a:bodyPr/>
        <a:lstStyle/>
        <a:p>
          <a:endParaRPr lang="en-US"/>
        </a:p>
      </dgm:t>
    </dgm:pt>
    <dgm:pt modelId="{887E9FCD-D8F1-6642-9497-B5309F25A17C}" type="sibTrans" cxnId="{04A43EB9-7B99-8847-BD3A-5128F11AB27B}">
      <dgm:prSet/>
      <dgm:spPr/>
      <dgm:t>
        <a:bodyPr/>
        <a:lstStyle/>
        <a:p>
          <a:endParaRPr lang="en-US"/>
        </a:p>
      </dgm:t>
    </dgm:pt>
    <dgm:pt modelId="{4041A9F6-EEFA-A448-93D3-4A5300BECAF1}">
      <dgm:prSet phldrT="[Text]"/>
      <dgm:spPr/>
      <dgm:t>
        <a:bodyPr/>
        <a:lstStyle/>
        <a:p>
          <a:r>
            <a:rPr lang="en-VN" dirty="0">
              <a:latin typeface="Avenir Next LT Pro" panose="020B0504020202020204" pitchFamily="34" charset="77"/>
            </a:rPr>
            <a:t>Intepretable</a:t>
          </a:r>
          <a:endParaRPr lang="en-US" dirty="0"/>
        </a:p>
      </dgm:t>
    </dgm:pt>
    <dgm:pt modelId="{8805BBB8-1FBE-F148-9377-26257BF3EB35}" type="parTrans" cxnId="{B9347F9D-6149-294A-BFA1-CC781CD13123}">
      <dgm:prSet/>
      <dgm:spPr/>
      <dgm:t>
        <a:bodyPr/>
        <a:lstStyle/>
        <a:p>
          <a:endParaRPr lang="en-US"/>
        </a:p>
      </dgm:t>
    </dgm:pt>
    <dgm:pt modelId="{08B7CB1B-D8D2-DB43-BAA8-58C24433F888}" type="sibTrans" cxnId="{B9347F9D-6149-294A-BFA1-CC781CD13123}">
      <dgm:prSet/>
      <dgm:spPr/>
      <dgm:t>
        <a:bodyPr/>
        <a:lstStyle/>
        <a:p>
          <a:endParaRPr lang="en-US"/>
        </a:p>
      </dgm:t>
    </dgm:pt>
    <dgm:pt modelId="{5D5484D6-AD27-4C4C-A8DF-BEB965746E14}">
      <dgm:prSet phldrT="[Text]"/>
      <dgm:spPr/>
      <dgm:t>
        <a:bodyPr/>
        <a:lstStyle/>
        <a:p>
          <a:r>
            <a:rPr lang="en-US" dirty="0">
              <a:latin typeface="Avenir Next LT Pro" panose="020B0504020202020204" pitchFamily="34" charset="77"/>
            </a:rPr>
            <a:t>Cannot handle non-linear relationships</a:t>
          </a:r>
          <a:endParaRPr lang="en-US" dirty="0"/>
        </a:p>
      </dgm:t>
    </dgm:pt>
    <dgm:pt modelId="{70A1A634-114D-984B-8B68-6428A108506B}" type="parTrans" cxnId="{F20D205E-0BDD-3C49-8048-5679C286E89C}">
      <dgm:prSet/>
      <dgm:spPr/>
      <dgm:t>
        <a:bodyPr/>
        <a:lstStyle/>
        <a:p>
          <a:endParaRPr lang="en-US"/>
        </a:p>
      </dgm:t>
    </dgm:pt>
    <dgm:pt modelId="{2A203553-1036-2748-B499-FF40F3C46E89}" type="sibTrans" cxnId="{F20D205E-0BDD-3C49-8048-5679C286E89C}">
      <dgm:prSet/>
      <dgm:spPr/>
      <dgm:t>
        <a:bodyPr/>
        <a:lstStyle/>
        <a:p>
          <a:endParaRPr lang="en-US"/>
        </a:p>
      </dgm:t>
    </dgm:pt>
    <dgm:pt modelId="{EC756328-1978-D844-98B1-B5F1BA57104E}">
      <dgm:prSet phldrT="[Text]"/>
      <dgm:spPr/>
      <dgm:t>
        <a:bodyPr/>
        <a:lstStyle/>
        <a:p>
          <a:r>
            <a:rPr lang="en-VN">
              <a:latin typeface="Avenir Next LT Pro" panose="020B0504020202020204" pitchFamily="34" charset="77"/>
            </a:rPr>
            <a:t>Advantages</a:t>
          </a:r>
          <a:endParaRPr lang="en-US" dirty="0"/>
        </a:p>
      </dgm:t>
    </dgm:pt>
    <dgm:pt modelId="{A7A8C06E-2B43-CC46-87CD-45C2ED7BEA7B}" type="sibTrans" cxnId="{5381D838-F8BF-5B43-B4C6-71E8B4D798C9}">
      <dgm:prSet/>
      <dgm:spPr/>
      <dgm:t>
        <a:bodyPr/>
        <a:lstStyle/>
        <a:p>
          <a:endParaRPr lang="en-US"/>
        </a:p>
      </dgm:t>
    </dgm:pt>
    <dgm:pt modelId="{0493BA98-71C6-0B49-AFA4-14E2F1291162}" type="parTrans" cxnId="{5381D838-F8BF-5B43-B4C6-71E8B4D798C9}">
      <dgm:prSet/>
      <dgm:spPr/>
      <dgm:t>
        <a:bodyPr/>
        <a:lstStyle/>
        <a:p>
          <a:endParaRPr lang="en-US"/>
        </a:p>
      </dgm:t>
    </dgm:pt>
    <dgm:pt modelId="{5F302CF5-64E3-0348-9223-B7A0CEF4BBC6}" type="pres">
      <dgm:prSet presAssocID="{08D318F7-E1C4-414B-97F2-D6773E8B0D63}" presName="Name0" presStyleCnt="0">
        <dgm:presLayoutVars>
          <dgm:chMax val="2"/>
          <dgm:chPref val="2"/>
          <dgm:dir/>
          <dgm:animOne/>
          <dgm:resizeHandles val="exact"/>
        </dgm:presLayoutVars>
      </dgm:prSet>
      <dgm:spPr/>
    </dgm:pt>
    <dgm:pt modelId="{99F3ED83-E520-0744-A237-4025DD221DB1}" type="pres">
      <dgm:prSet presAssocID="{08D318F7-E1C4-414B-97F2-D6773E8B0D63}" presName="Background" presStyleLbl="bgImgPlace1" presStyleIdx="0" presStyleCnt="1" custLinFactNeighborX="-4721" custLinFactNeighborY="44325"/>
      <dgm:spPr/>
    </dgm:pt>
    <dgm:pt modelId="{21E5B0B6-57AD-354E-A47F-616929359325}" type="pres">
      <dgm:prSet presAssocID="{08D318F7-E1C4-414B-97F2-D6773E8B0D63}" presName="ParentText1" presStyleLbl="revTx" presStyleIdx="0" presStyleCnt="2">
        <dgm:presLayoutVars>
          <dgm:chMax val="0"/>
          <dgm:chPref val="0"/>
          <dgm:bulletEnabled val="1"/>
        </dgm:presLayoutVars>
      </dgm:prSet>
      <dgm:spPr/>
    </dgm:pt>
    <dgm:pt modelId="{1A7B5A39-3E3E-2F47-9705-759982085F02}" type="pres">
      <dgm:prSet presAssocID="{08D318F7-E1C4-414B-97F2-D6773E8B0D63}" presName="ParentText2" presStyleLbl="revTx" presStyleIdx="1" presStyleCnt="2">
        <dgm:presLayoutVars>
          <dgm:chMax val="0"/>
          <dgm:chPref val="0"/>
          <dgm:bulletEnabled val="1"/>
        </dgm:presLayoutVars>
      </dgm:prSet>
      <dgm:spPr/>
    </dgm:pt>
    <dgm:pt modelId="{CE1E2FA2-E64C-5F47-BB84-3BABEC4619DF}" type="pres">
      <dgm:prSet presAssocID="{08D318F7-E1C4-414B-97F2-D6773E8B0D63}" presName="Plus" presStyleLbl="alignNode1" presStyleIdx="0" presStyleCnt="2"/>
      <dgm:spPr/>
    </dgm:pt>
    <dgm:pt modelId="{B5B96D7F-69D1-0B4C-A364-75885518C6AA}" type="pres">
      <dgm:prSet presAssocID="{08D318F7-E1C4-414B-97F2-D6773E8B0D63}" presName="Minus" presStyleLbl="alignNode1" presStyleIdx="1" presStyleCnt="2"/>
      <dgm:spPr/>
    </dgm:pt>
    <dgm:pt modelId="{47B817BF-BCA8-EC49-956B-D827C2C14B8B}" type="pres">
      <dgm:prSet presAssocID="{08D318F7-E1C4-414B-97F2-D6773E8B0D63}" presName="Divider" presStyleLbl="parChTrans1D1" presStyleIdx="0" presStyleCnt="1"/>
      <dgm:spPr/>
    </dgm:pt>
  </dgm:ptLst>
  <dgm:cxnLst>
    <dgm:cxn modelId="{68CC830A-2E88-CA4F-9776-F14804A7FB86}" type="presOf" srcId="{4041A9F6-EEFA-A448-93D3-4A5300BECAF1}" destId="{21E5B0B6-57AD-354E-A47F-616929359325}" srcOrd="0" destOrd="3" presId="urn:microsoft.com/office/officeart/2009/3/layout/PlusandMinus"/>
    <dgm:cxn modelId="{B67E2132-6204-554F-864B-480AFD949E32}" srcId="{EC756328-1978-D844-98B1-B5F1BA57104E}" destId="{41DD2317-D81E-3445-9CCE-AEC5C7677966}" srcOrd="0" destOrd="0" parTransId="{C9F62FBF-B757-D54A-BE40-5B4CD996A47B}" sibTransId="{3360EB13-6803-A24A-A1F8-282C79A43D4A}"/>
    <dgm:cxn modelId="{89BE2532-7274-A943-8203-05F639A2FA13}" type="presOf" srcId="{B456DE16-9F7A-8B41-95EE-8E9B9B3E07CA}" destId="{1A7B5A39-3E3E-2F47-9705-759982085F02}" srcOrd="0" destOrd="1" presId="urn:microsoft.com/office/officeart/2009/3/layout/PlusandMinus"/>
    <dgm:cxn modelId="{F716BA38-5595-1C44-91A9-D1C50439149C}" type="presOf" srcId="{8C4C37EE-C564-9A4A-BB3E-911CECCCAE38}" destId="{21E5B0B6-57AD-354E-A47F-616929359325}" srcOrd="0" destOrd="2" presId="urn:microsoft.com/office/officeart/2009/3/layout/PlusandMinus"/>
    <dgm:cxn modelId="{5381D838-F8BF-5B43-B4C6-71E8B4D798C9}" srcId="{08D318F7-E1C4-414B-97F2-D6773E8B0D63}" destId="{EC756328-1978-D844-98B1-B5F1BA57104E}" srcOrd="0" destOrd="0" parTransId="{0493BA98-71C6-0B49-AFA4-14E2F1291162}" sibTransId="{A7A8C06E-2B43-CC46-87CD-45C2ED7BEA7B}"/>
    <dgm:cxn modelId="{3AA44139-D010-B449-9570-B06CFE978199}" srcId="{EC756328-1978-D844-98B1-B5F1BA57104E}" destId="{8C4C37EE-C564-9A4A-BB3E-911CECCCAE38}" srcOrd="1" destOrd="0" parTransId="{64E6E7BC-A9E9-7C42-85B9-460B908C67DC}" sibTransId="{58DDA06E-5545-6649-AB5E-ECA59BCCE2DA}"/>
    <dgm:cxn modelId="{8871063A-2FB3-784F-91A0-D32093DF9853}" type="presOf" srcId="{EC756328-1978-D844-98B1-B5F1BA57104E}" destId="{21E5B0B6-57AD-354E-A47F-616929359325}" srcOrd="0" destOrd="0" presId="urn:microsoft.com/office/officeart/2009/3/layout/PlusandMinus"/>
    <dgm:cxn modelId="{C930E054-530B-9D46-9EF3-8F9766BFC5CB}" type="presOf" srcId="{3A12F9E3-DC71-2D46-AB6E-1F7A7C154E94}" destId="{1A7B5A39-3E3E-2F47-9705-759982085F02}" srcOrd="0" destOrd="0" presId="urn:microsoft.com/office/officeart/2009/3/layout/PlusandMinus"/>
    <dgm:cxn modelId="{F20D205E-0BDD-3C49-8048-5679C286E89C}" srcId="{3A12F9E3-DC71-2D46-AB6E-1F7A7C154E94}" destId="{5D5484D6-AD27-4C4C-A8DF-BEB965746E14}" srcOrd="1" destOrd="0" parTransId="{70A1A634-114D-984B-8B68-6428A108506B}" sibTransId="{2A203553-1036-2748-B499-FF40F3C46E89}"/>
    <dgm:cxn modelId="{B9347F9D-6149-294A-BFA1-CC781CD13123}" srcId="{EC756328-1978-D844-98B1-B5F1BA57104E}" destId="{4041A9F6-EEFA-A448-93D3-4A5300BECAF1}" srcOrd="2" destOrd="0" parTransId="{8805BBB8-1FBE-F148-9377-26257BF3EB35}" sibTransId="{08B7CB1B-D8D2-DB43-BAA8-58C24433F888}"/>
    <dgm:cxn modelId="{983BC7A7-BAC5-AD4F-B619-1A1573CC5ED8}" type="presOf" srcId="{5D5484D6-AD27-4C4C-A8DF-BEB965746E14}" destId="{1A7B5A39-3E3E-2F47-9705-759982085F02}" srcOrd="0" destOrd="2" presId="urn:microsoft.com/office/officeart/2009/3/layout/PlusandMinus"/>
    <dgm:cxn modelId="{04A43EB9-7B99-8847-BD3A-5128F11AB27B}" srcId="{3A12F9E3-DC71-2D46-AB6E-1F7A7C154E94}" destId="{B456DE16-9F7A-8B41-95EE-8E9B9B3E07CA}" srcOrd="0" destOrd="0" parTransId="{EAF037D8-B26A-3345-8138-CAACC035596D}" sibTransId="{887E9FCD-D8F1-6642-9497-B5309F25A17C}"/>
    <dgm:cxn modelId="{BAB2AED1-104A-F34D-AB43-EA2D551E049B}" type="presOf" srcId="{08D318F7-E1C4-414B-97F2-D6773E8B0D63}" destId="{5F302CF5-64E3-0348-9223-B7A0CEF4BBC6}" srcOrd="0" destOrd="0" presId="urn:microsoft.com/office/officeart/2009/3/layout/PlusandMinus"/>
    <dgm:cxn modelId="{E207A9D8-9805-D045-8774-7D21C529D724}" srcId="{08D318F7-E1C4-414B-97F2-D6773E8B0D63}" destId="{3A12F9E3-DC71-2D46-AB6E-1F7A7C154E94}" srcOrd="1" destOrd="0" parTransId="{3ED75A24-D13C-B341-94B5-A009D7CEC9DA}" sibTransId="{7B68B74E-87D5-5243-B503-5B50A1D0CC57}"/>
    <dgm:cxn modelId="{08253AF9-04D4-6F41-830C-EB37FCC2E229}" type="presOf" srcId="{41DD2317-D81E-3445-9CCE-AEC5C7677966}" destId="{21E5B0B6-57AD-354E-A47F-616929359325}" srcOrd="0" destOrd="1" presId="urn:microsoft.com/office/officeart/2009/3/layout/PlusandMinus"/>
    <dgm:cxn modelId="{0C008B73-6F9F-FE45-BED1-76DA0674DD8D}" type="presParOf" srcId="{5F302CF5-64E3-0348-9223-B7A0CEF4BBC6}" destId="{99F3ED83-E520-0744-A237-4025DD221DB1}" srcOrd="0" destOrd="0" presId="urn:microsoft.com/office/officeart/2009/3/layout/PlusandMinus"/>
    <dgm:cxn modelId="{DFD7D232-B6B3-3B4C-9221-CCF9E43228BB}" type="presParOf" srcId="{5F302CF5-64E3-0348-9223-B7A0CEF4BBC6}" destId="{21E5B0B6-57AD-354E-A47F-616929359325}" srcOrd="1" destOrd="0" presId="urn:microsoft.com/office/officeart/2009/3/layout/PlusandMinus"/>
    <dgm:cxn modelId="{0F98D6C7-5548-4140-B35A-4C55AFEC2F20}" type="presParOf" srcId="{5F302CF5-64E3-0348-9223-B7A0CEF4BBC6}" destId="{1A7B5A39-3E3E-2F47-9705-759982085F02}" srcOrd="2" destOrd="0" presId="urn:microsoft.com/office/officeart/2009/3/layout/PlusandMinus"/>
    <dgm:cxn modelId="{6F85B992-3A09-3E4E-BFB5-C0E9453911D2}" type="presParOf" srcId="{5F302CF5-64E3-0348-9223-B7A0CEF4BBC6}" destId="{CE1E2FA2-E64C-5F47-BB84-3BABEC4619DF}" srcOrd="3" destOrd="0" presId="urn:microsoft.com/office/officeart/2009/3/layout/PlusandMinus"/>
    <dgm:cxn modelId="{06E88896-F777-D44A-83C1-C9F8B053F2B9}" type="presParOf" srcId="{5F302CF5-64E3-0348-9223-B7A0CEF4BBC6}" destId="{B5B96D7F-69D1-0B4C-A364-75885518C6AA}" srcOrd="4" destOrd="0" presId="urn:microsoft.com/office/officeart/2009/3/layout/PlusandMinus"/>
    <dgm:cxn modelId="{B4E0DCAE-2F44-0245-8294-4CD7419FA153}" type="presParOf" srcId="{5F302CF5-64E3-0348-9223-B7A0CEF4BBC6}" destId="{47B817BF-BCA8-EC49-956B-D827C2C14B8B}" srcOrd="5" destOrd="0" presId="urn:microsoft.com/office/officeart/2009/3/layout/PlusandMinu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F3ED83-E520-0744-A237-4025DD221DB1}">
      <dsp:nvSpPr>
        <dsp:cNvPr id="0" name=""/>
        <dsp:cNvSpPr/>
      </dsp:nvSpPr>
      <dsp:spPr>
        <a:xfrm>
          <a:off x="397681" y="1764231"/>
          <a:ext cx="7071360" cy="3654435"/>
        </a:xfrm>
        <a:prstGeom prst="rect">
          <a:avLst/>
        </a:prstGeom>
        <a:solidFill>
          <a:schemeClr val="accent4">
            <a:tint val="5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1E5B0B6-57AD-354E-A47F-616929359325}">
      <dsp:nvSpPr>
        <dsp:cNvPr id="0" name=""/>
        <dsp:cNvSpPr/>
      </dsp:nvSpPr>
      <dsp:spPr>
        <a:xfrm>
          <a:off x="942848" y="1675172"/>
          <a:ext cx="3283712" cy="31263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VN" sz="3600" kern="1200">
              <a:latin typeface="Avenir Next LT Pro" panose="020B0504020202020204" pitchFamily="34" charset="77"/>
            </a:rPr>
            <a:t>Advantages</a:t>
          </a:r>
          <a:endParaRPr lang="en-US" sz="3600" kern="1200" dirty="0"/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VN" sz="2800" kern="1200" dirty="0">
              <a:latin typeface="Avenir Next LT Pro" panose="020B0504020202020204" pitchFamily="34" charset="77"/>
            </a:rPr>
            <a:t>Very fast</a:t>
          </a:r>
          <a:endParaRPr lang="en-US" sz="2800" kern="1200" dirty="0"/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VN" sz="2800" kern="1200" dirty="0">
              <a:latin typeface="Avenir Next LT Pro" panose="020B0504020202020204" pitchFamily="34" charset="77"/>
            </a:rPr>
            <a:t>No hyperparameters tuning</a:t>
          </a:r>
          <a:endParaRPr lang="en-US" sz="2800" kern="1200" dirty="0"/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VN" sz="2800" kern="1200" dirty="0">
              <a:latin typeface="Avenir Next LT Pro" panose="020B0504020202020204" pitchFamily="34" charset="77"/>
            </a:rPr>
            <a:t>Intepretable</a:t>
          </a:r>
          <a:endParaRPr lang="en-US" sz="2800" kern="1200" dirty="0"/>
        </a:p>
      </dsp:txBody>
      <dsp:txXfrm>
        <a:off x="942848" y="1675172"/>
        <a:ext cx="3283712" cy="3126325"/>
      </dsp:txXfrm>
    </dsp:sp>
    <dsp:sp modelId="{1A7B5A39-3E3E-2F47-9705-759982085F02}">
      <dsp:nvSpPr>
        <dsp:cNvPr id="0" name=""/>
        <dsp:cNvSpPr/>
      </dsp:nvSpPr>
      <dsp:spPr>
        <a:xfrm>
          <a:off x="4299712" y="1675172"/>
          <a:ext cx="3283712" cy="31263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VN" sz="3600" kern="1200" dirty="0">
              <a:latin typeface="Avenir Next LT Pro" panose="020B0504020202020204" pitchFamily="34" charset="77"/>
            </a:rPr>
            <a:t>Disadvantages</a:t>
          </a:r>
          <a:endParaRPr lang="en-US" sz="3600" kern="1200" dirty="0"/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kern="1200" dirty="0">
              <a:latin typeface="Avenir Next LT Pro" panose="020B0504020202020204" pitchFamily="34" charset="77"/>
            </a:rPr>
            <a:t>Sensitive to outliers</a:t>
          </a:r>
          <a:endParaRPr lang="en-US" sz="2800" kern="1200" dirty="0"/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kern="1200" dirty="0">
              <a:latin typeface="Avenir Next LT Pro" panose="020B0504020202020204" pitchFamily="34" charset="77"/>
            </a:rPr>
            <a:t>Cannot handle non-linear relationships</a:t>
          </a:r>
          <a:endParaRPr lang="en-US" sz="2800" kern="1200" dirty="0"/>
        </a:p>
      </dsp:txBody>
      <dsp:txXfrm>
        <a:off x="4299712" y="1675172"/>
        <a:ext cx="3283712" cy="3126325"/>
      </dsp:txXfrm>
    </dsp:sp>
    <dsp:sp modelId="{CE1E2FA2-E64C-5F47-BB84-3BABEC4619DF}">
      <dsp:nvSpPr>
        <dsp:cNvPr id="0" name=""/>
        <dsp:cNvSpPr/>
      </dsp:nvSpPr>
      <dsp:spPr>
        <a:xfrm>
          <a:off x="0" y="516449"/>
          <a:ext cx="1381760" cy="1381760"/>
        </a:xfrm>
        <a:prstGeom prst="plus">
          <a:avLst>
            <a:gd name="adj" fmla="val 3281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B96D7F-69D1-0B4C-A364-75885518C6AA}">
      <dsp:nvSpPr>
        <dsp:cNvPr id="0" name=""/>
        <dsp:cNvSpPr/>
      </dsp:nvSpPr>
      <dsp:spPr>
        <a:xfrm>
          <a:off x="6827519" y="1013363"/>
          <a:ext cx="1300480" cy="445662"/>
        </a:xfrm>
        <a:prstGeom prst="rect">
          <a:avLst/>
        </a:prstGeom>
        <a:solidFill>
          <a:schemeClr val="accent4">
            <a:hueOff val="6599937"/>
            <a:satOff val="-29202"/>
            <a:lumOff val="-4903"/>
            <a:alphaOff val="0"/>
          </a:schemeClr>
        </a:solidFill>
        <a:ln w="19050" cap="flat" cmpd="sng" algn="ctr">
          <a:solidFill>
            <a:schemeClr val="accent4">
              <a:hueOff val="6599937"/>
              <a:satOff val="-29202"/>
              <a:lumOff val="-490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7B817BF-BCA8-EC49-956B-D827C2C14B8B}">
      <dsp:nvSpPr>
        <dsp:cNvPr id="0" name=""/>
        <dsp:cNvSpPr/>
      </dsp:nvSpPr>
      <dsp:spPr>
        <a:xfrm>
          <a:off x="4267200" y="1681857"/>
          <a:ext cx="812" cy="2985941"/>
        </a:xfrm>
        <a:prstGeom prst="line">
          <a:avLst/>
        </a:prstGeom>
        <a:noFill/>
        <a:ln w="190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PlusandMinus">
  <dgm:title val=""/>
  <dgm:desc val=""/>
  <dgm:catLst>
    <dgm:cat type="relationship" pri="36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clrData>
  <dgm:layoutNode name="Name0">
    <dgm:varLst>
      <dgm:chMax val="2"/>
      <dgm:chPref val="2"/>
      <dgm:dir/>
      <dgm:animOne/>
      <dgm:resizeHandles val="exact"/>
    </dgm:varLst>
    <dgm:alg type="composite">
      <dgm:param type="ar" val="1.8238"/>
    </dgm:alg>
    <dgm:shape xmlns:r="http://schemas.openxmlformats.org/officeDocument/2006/relationships" r:blip="">
      <dgm:adjLst/>
    </dgm:shape>
    <dgm:choose name="Name1">
      <dgm:if name="Name2" func="var" arg="dir" op="equ" val="norm">
        <dgm:constrLst>
          <dgm:constr type="primFontSz" for="des" ptType="node" op="equ" val="65"/>
          <dgm:constr type="l" for="ch" forName="Background" refType="w" fact="0.09"/>
          <dgm:constr type="t" for="ch" forName="Background" refType="h" fact="0.1641"/>
          <dgm:constr type="w" for="ch" forName="Background" refType="w" fact="0.87"/>
          <dgm:constr type="h" for="ch" forName="Background" refType="h" fact="0.82"/>
          <dgm:constr type="l" for="ch" forName="ParentText1" refType="w" fact="0.116"/>
          <dgm:constr type="t" for="ch" forName="ParentText1" refType="h" fact="0.26"/>
          <dgm:constr type="w" for="ch" forName="ParentText1" refType="w" fact="0.404"/>
          <dgm:constr type="h" for="ch" forName="ParentText1" refType="h" fact="0.7015"/>
          <dgm:constr type="l" for="ch" forName="ParentText2" refType="w" fact="0.529"/>
          <dgm:constr type="t" for="ch" forName="ParentText2" refType="h" fact="0.26"/>
          <dgm:constr type="w" for="ch" forName="ParentText2" refType="w" fact="0.404"/>
          <dgm:constr type="h" for="ch" forName="ParentText2" refType="h" fact="0.7015"/>
          <dgm:constr type="l" for="ch" forName="Plus" refType="w" fact="0"/>
          <dgm:constr type="t" for="ch" forName="Plus" refType="h" fact="0"/>
          <dgm:constr type="w" for="ch" forName="Plus" refType="w" fact="0.17"/>
          <dgm:constr type="h" for="ch" forName="Plus" refType="w" refFor="ch" refForName="Plus"/>
          <dgm:constr type="l" for="ch" forName="Minus" refType="w" fact="0.84"/>
          <dgm:constr type="t" for="ch" forName="Minus" refType="h" fact="0.1115"/>
          <dgm:constr type="w" for="ch" forName="Minus" refType="w" fact="0.16"/>
          <dgm:constr type="h" for="ch" forName="Minus" refType="h" fact="0.1"/>
          <dgm:constr type="l" for="ch" forName="Divider" refType="w" fact="0.525"/>
          <dgm:constr type="t" for="ch" forName="Divider" refType="h" fact="0.2615"/>
          <dgm:constr type="w" for="ch" forName="Divider" refType="w" fact="0.0001"/>
          <dgm:constr type="h" for="ch" forName="Divider" refType="h" fact="0.67"/>
        </dgm:constrLst>
      </dgm:if>
      <dgm:else name="Name3">
        <dgm:constrLst>
          <dgm:constr type="primFontSz" for="des" ptType="node" op="equ" val="65"/>
          <dgm:constr type="r" for="ch" forName="Background" refType="w" fact="-0.09"/>
          <dgm:constr type="t" for="ch" forName="Background" refType="h" fact="0.1641"/>
          <dgm:constr type="w" for="ch" forName="Background" refType="w" fact="0.87"/>
          <dgm:constr type="h" for="ch" forName="Background" refType="h" fact="0.82"/>
          <dgm:constr type="r" for="ch" forName="ParentText1" refType="w" fact="-0.116"/>
          <dgm:constr type="t" for="ch" forName="ParentText1" refType="h" fact="0.26"/>
          <dgm:constr type="w" for="ch" forName="ParentText1" refType="w" fact="0.404"/>
          <dgm:constr type="h" for="ch" forName="ParentText1" refType="h" fact="0.7015"/>
          <dgm:constr type="r" for="ch" forName="ParentText2" refType="w" fact="-0.529"/>
          <dgm:constr type="t" for="ch" forName="ParentText2" refType="h" fact="0.26"/>
          <dgm:constr type="w" for="ch" forName="ParentText2" refType="w" fact="0.404"/>
          <dgm:constr type="h" for="ch" forName="ParentText2" refType="h" fact="0.7015"/>
          <dgm:constr type="r" for="ch" forName="Plus" refType="w" fact="0"/>
          <dgm:constr type="t" for="ch" forName="Plus" refType="h" fact="0"/>
          <dgm:constr type="w" for="ch" forName="Plus" refType="w" fact="0.17"/>
          <dgm:constr type="h" for="ch" forName="Plus" refType="w" refFor="ch" refForName="Plus"/>
          <dgm:constr type="r" for="ch" forName="Minus" refType="w" fact="-0.84"/>
          <dgm:constr type="t" for="ch" forName="Minus" refType="h" fact="0.1115"/>
          <dgm:constr type="w" for="ch" forName="Minus" refType="w" fact="0.16"/>
          <dgm:constr type="h" for="ch" forName="Minus" refType="h" fact="0.1"/>
          <dgm:constr type="r" for="ch" forName="Divider" refType="w" fact="-0.525"/>
          <dgm:constr type="t" for="ch" forName="Divider" refType="h" fact="0.2615"/>
          <dgm:constr type="w" for="ch" forName="Divider" refType="w" fact="0.0001"/>
          <dgm:constr type="h" for="ch" forName="Divider" refType="h" fact="0.67"/>
        </dgm:constrLst>
      </dgm:else>
    </dgm:choose>
    <dgm:layoutNode name="Background" styleLbl="bgImgPlace1">
      <dgm:alg type="sp"/>
      <dgm:shape xmlns:r="http://schemas.openxmlformats.org/officeDocument/2006/relationships" type="rect" r:blip="">
        <dgm:adjLst/>
      </dgm:shape>
      <dgm:presOf/>
    </dgm:layoutNode>
    <dgm:layoutNode name="ParentText1" styleLbl="revTx">
      <dgm:varLst>
        <dgm:chMax val="0"/>
        <dgm:chPref val="0"/>
        <dgm:bulletEnabled val="1"/>
      </dgm:varLst>
      <dgm:alg type="tx">
        <dgm:param type="parTxLTRAlign" val="l"/>
        <dgm:param type="txAnchorVert" val="t"/>
      </dgm:alg>
      <dgm:shape xmlns:r="http://schemas.openxmlformats.org/officeDocument/2006/relationships" type="rect" r:blip="">
        <dgm:adjLst/>
      </dgm:shape>
      <dgm:presOf axis="ch desOrSelf" ptType="node node" st="1 1" cnt="1 0"/>
      <dgm:constrLst>
        <dgm:constr type="lMarg" refType="primFontSz" fact="0.15"/>
        <dgm:constr type="rMarg" refType="primFontSz" fact="0.15"/>
        <dgm:constr type="tMarg" refType="primFontSz" fact="0.15"/>
        <dgm:constr type="bMarg" refType="primFontSz" fact="0.15"/>
      </dgm:constrLst>
      <dgm:ruleLst>
        <dgm:rule type="primFontSz" val="5" fact="NaN" max="NaN"/>
      </dgm:ruleLst>
    </dgm:layoutNode>
    <dgm:layoutNode name="ParentText2" styleLbl="revTx">
      <dgm:varLst>
        <dgm:chMax val="0"/>
        <dgm:chPref val="0"/>
        <dgm:bulletEnabled val="1"/>
      </dgm:varLst>
      <dgm:alg type="tx">
        <dgm:param type="parTxLTRAlign" val="l"/>
        <dgm:param type="txAnchorVert" val="t"/>
      </dgm:alg>
      <dgm:shape xmlns:r="http://schemas.openxmlformats.org/officeDocument/2006/relationships" type="rect" r:blip="">
        <dgm:adjLst/>
      </dgm:shape>
      <dgm:presOf axis="ch desOrSelf" ptType="node node" st="2 1" cnt="1 0"/>
      <dgm:constrLst>
        <dgm:constr type="lMarg" refType="primFontSz" fact="0.15"/>
        <dgm:constr type="rMarg" refType="primFontSz" fact="0.15"/>
        <dgm:constr type="tMarg" refType="primFontSz" fact="0.15"/>
        <dgm:constr type="bMarg" refType="primFontSz" fact="0.15"/>
      </dgm:constrLst>
      <dgm:ruleLst>
        <dgm:rule type="primFontSz" val="5" fact="NaN" max="NaN"/>
      </dgm:ruleLst>
    </dgm:layoutNode>
    <dgm:layoutNode name="Plus" styleLbl="alignNode1">
      <dgm:alg type="sp"/>
      <dgm:shape xmlns:r="http://schemas.openxmlformats.org/officeDocument/2006/relationships" type="plus" r:blip="">
        <dgm:adjLst>
          <dgm:adj idx="1" val="0.3281"/>
        </dgm:adjLst>
      </dgm:shape>
      <dgm:presOf/>
    </dgm:layoutNode>
    <dgm:layoutNode name="Minus" styleLbl="alignNode1">
      <dgm:alg type="sp"/>
      <dgm:shape xmlns:r="http://schemas.openxmlformats.org/officeDocument/2006/relationships" type="rect" r:blip="">
        <dgm:adjLst/>
      </dgm:shape>
      <dgm:presOf/>
    </dgm:layoutNode>
    <dgm:layoutNode name="Divider" styleLbl="parChTrans1D1">
      <dgm:alg type="sp"/>
      <dgm:shape xmlns:r="http://schemas.openxmlformats.org/officeDocument/2006/relationships" type="line" r:blip="">
        <dgm:adjLst/>
      </dgm:shape>
      <dgm:presOf/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V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F1A4AF-C700-494B-9CC2-8D5AE10579E9}" type="datetimeFigureOut">
              <a:rPr lang="en-VN" smtClean="0"/>
              <a:t>17/11/24</a:t>
            </a:fld>
            <a:endParaRPr lang="en-V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V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0248F1-D692-B744-8A71-0148C8DF1FE7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5531272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VN" dirty="0"/>
              <a:t>39, 125.74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0248F1-D692-B744-8A71-0148C8DF1FE7}" type="slidenum">
              <a:rPr lang="en-VN" smtClean="0"/>
              <a:t>15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465435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43CCCC-7A29-6177-3737-66DCD4A637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7B505C-4114-E330-C1D9-03AD57A1F6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9207B5-3E48-7064-72DD-936E3F07F9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EA9E3-3C02-7D4B-B9A2-575AF9AAC7A9}" type="datetime1">
              <a:rPr lang="en-US" smtClean="0"/>
              <a:t>11/17/24</a:t>
            </a:fld>
            <a:endParaRPr lang="en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F1E9C6-47E5-EFE2-B93A-FFA4B4F65D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3E390A-69DA-86AC-9B94-89E542A7C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0C431-FB59-5241-9837-9D94F974831B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1711222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C5F10-6DE6-94C7-05F4-722CB15C1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7618263-BCF5-B145-A162-ABE464704C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6A7423-6C0B-CBC2-0ABB-BCAB2F16BA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C95854-DDF3-834F-AB1E-053BF5C1BDC9}" type="datetime1">
              <a:rPr lang="en-US" smtClean="0"/>
              <a:t>11/17/24</a:t>
            </a:fld>
            <a:endParaRPr lang="en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2361ED-E8E7-F039-BD9F-B4A13B02B6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E7CDD6-445F-DCA8-EA02-32A521BFF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0C431-FB59-5241-9837-9D94F974831B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8643367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91D98B6-0201-BB88-735E-2AA364E86B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76D3AB-EF64-3A69-2AA1-BEC93592E6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01327F-53BA-FF91-0E98-A385C12627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402C5B-BFA2-BF46-A53E-3678A66B8542}" type="datetime1">
              <a:rPr lang="en-US" smtClean="0"/>
              <a:t>11/17/24</a:t>
            </a:fld>
            <a:endParaRPr lang="en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BA06DD-5187-1FE8-2949-1EFA6B7DD5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D8B6B7-4BE0-8C1D-4454-720B474E78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0C431-FB59-5241-9837-9D94F974831B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7240626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F9300-733C-10FD-4632-3190C60E8C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08F323-3B25-760B-B369-D8FF875C53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4D2892-0A50-F804-32C5-8C476A245B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39CA4-A73E-DF43-8B46-508E77E02DB5}" type="datetime1">
              <a:rPr lang="en-US" smtClean="0"/>
              <a:t>11/17/24</a:t>
            </a:fld>
            <a:endParaRPr lang="en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0360AD-2C43-A60F-1D92-4BA7A1AF01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4F14B0-D805-8075-8C21-8DBCB7BF2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0C431-FB59-5241-9837-9D94F974831B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8661528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073C9-854E-7194-E3B8-41A41285F2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18931F-375F-C7DC-CAF6-99DFC7452F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C38C48-07C1-4212-7B2D-9BBB0CBB17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1E7834-CD58-2847-8F68-E823D1BE0C0D}" type="datetime1">
              <a:rPr lang="en-US" smtClean="0"/>
              <a:t>11/17/24</a:t>
            </a:fld>
            <a:endParaRPr lang="en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DB59CE-861F-5CDB-22D0-80BF25E36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9304CB-498D-5C8A-E439-A7BCDBE23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0C431-FB59-5241-9837-9D94F974831B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23054989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EE014-A393-3482-FA5A-889549D995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89972A-DDBD-2B48-9B02-3F943DDD160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64F10D-9F1A-09C5-D44D-BFA3878E56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E1F219-7C9E-0058-9597-E702BE6367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C2DB24-5EE5-E84F-A6AC-8D6EC54B459D}" type="datetime1">
              <a:rPr lang="en-US" smtClean="0"/>
              <a:t>11/17/24</a:t>
            </a:fld>
            <a:endParaRPr lang="en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5EF233-6190-6C52-85E9-187E28D114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404F32-AEFF-6F8A-B081-CD02D0FFDC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0C431-FB59-5241-9837-9D94F974831B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7233428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4161C7-DCDC-F93B-060B-948EF81C5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96FBB5-8681-201C-2598-043C9D7712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6F0EDE-8928-00F6-F0A9-FD3743FE9C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9EE2204-AFB5-723F-425B-BADDBA6222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D9821A-501A-A9FD-7627-E258563D00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44CE0CE-0EF5-542C-C72B-CE4E8D93BA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6B6AF-6640-DB46-AB19-47A3B95C0824}" type="datetime1">
              <a:rPr lang="en-US" smtClean="0"/>
              <a:t>11/17/24</a:t>
            </a:fld>
            <a:endParaRPr lang="en-V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5C4EC60-9E3E-E128-9A17-3DA5823053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9522A1A-9B45-D2FE-2AB7-948D7BF44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0C431-FB59-5241-9837-9D94F974831B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2903729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71218C-6A85-10AF-9CF6-D3016BA4D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7B1B1B-D339-5FC7-B801-8C8453370E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B878D-9332-A240-8F8B-4EEFE10CABBB}" type="datetime1">
              <a:rPr lang="en-US" smtClean="0"/>
              <a:t>11/17/24</a:t>
            </a:fld>
            <a:endParaRPr lang="en-V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359723-5B7E-3C55-BF5A-05CC57BAB8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49D769-65BF-1761-1307-1EA3C75EDF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0C431-FB59-5241-9837-9D94F974831B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24159305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21CC913-65C3-2F8A-0C63-666BCF88FE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0BC54-8AFA-E746-A633-6CCFA355CF1F}" type="datetime1">
              <a:rPr lang="en-US" smtClean="0"/>
              <a:t>11/17/24</a:t>
            </a:fld>
            <a:endParaRPr lang="en-V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05D6B47-CE14-9C70-62E1-0F877795A5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E203CA-889E-5EE5-3020-BC73EC061D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0C431-FB59-5241-9837-9D94F974831B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7403991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14D3C-2A1E-19FF-640E-C3430AAA4E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507697-52DC-0416-CA43-78F2141078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EA3980-13F2-2F2C-A12A-1CBB2CAA45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D40828-D3F2-B7D4-2F6C-F6073B0DBD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8CECAF-9AA4-644F-90CF-C3F401B120BB}" type="datetime1">
              <a:rPr lang="en-US" smtClean="0"/>
              <a:t>11/17/24</a:t>
            </a:fld>
            <a:endParaRPr lang="en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30EE9A-5BC0-7469-1A06-09339D59E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8C7DB1-7A79-F5E0-FD37-CC2D23A7A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0C431-FB59-5241-9837-9D94F974831B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42777281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90468-5057-C3EC-17D9-AF007CD95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E0F6474-2CEC-5B14-39D9-609DBA18BD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V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D02FB6-5CDA-247A-C4FF-7CDDEE70BA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153F31-C93A-4CC5-2FB9-70571933DB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296AF-43F9-7140-800C-861F8988A32F}" type="datetime1">
              <a:rPr lang="en-US" smtClean="0"/>
              <a:t>11/17/24</a:t>
            </a:fld>
            <a:endParaRPr lang="en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FB9DA8-20C6-4D8F-C824-7433ADD60C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451FEF-2392-78C3-155A-D35393F692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0C431-FB59-5241-9837-9D94F974831B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9975212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83BAC23-5984-0AF2-D851-EE82CBA45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E73884-EC19-5568-5664-D976CEEEA0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06E16C-AE4A-7F5D-1B58-CD521BBD1E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540C52D-758E-6C46-AED0-1AEC3F6B3618}" type="datetime1">
              <a:rPr lang="en-US" smtClean="0"/>
              <a:t>11/17/24</a:t>
            </a:fld>
            <a:endParaRPr lang="en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41ADF3-9936-C2D0-5C60-98628D64A5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478080-BA09-AA27-2804-36304931FD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5F0C431-FB59-5241-9837-9D94F974831B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972755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V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aggle.com/datasets/prokshitha/home-value-insights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Linear_regression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2"/>
            <a:ext cx="5269447" cy="6857999"/>
          </a:xfrm>
          <a:prstGeom prst="rect">
            <a:avLst/>
          </a:prstGeom>
        </p:spPr>
      </p:pic>
      <p:pic>
        <p:nvPicPr>
          <p:cNvPr id="11" name="Picture 3" descr="D:\Users\Admin\Downloads\Attachments_fill.rg@gmail.com_2016-10-19_22-56-06\star_eng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2170" y="471325"/>
            <a:ext cx="4288367" cy="4205817"/>
          </a:xfrm>
          <a:prstGeom prst="rect">
            <a:avLst/>
          </a:prstGeom>
          <a:noFill/>
        </p:spPr>
      </p:pic>
      <p:pic>
        <p:nvPicPr>
          <p:cNvPr id="12" name="Picture 2" descr="D:\Users\Admin\Downloads\Attachments_fill.rg@gmail.com_2016-10-19_22-56-06\logo_white_eng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76064" y="5637245"/>
            <a:ext cx="1632181" cy="612568"/>
          </a:xfrm>
          <a:prstGeom prst="rect">
            <a:avLst/>
          </a:prstGeom>
          <a:noFill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FC47814-5A0E-99A7-3959-87D67EFF607C}"/>
              </a:ext>
            </a:extLst>
          </p:cNvPr>
          <p:cNvSpPr txBox="1"/>
          <p:nvPr/>
        </p:nvSpPr>
        <p:spPr>
          <a:xfrm>
            <a:off x="5781617" y="2190443"/>
            <a:ext cx="5855691" cy="830997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/>
            <a:r>
              <a:rPr lang="en-US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Next LT Pro" panose="020B0504020202020204" pitchFamily="34" charset="77"/>
              </a:rPr>
              <a:t>Regression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86B64C-55F5-4304-B06F-2856FB76D7B9}"/>
              </a:ext>
            </a:extLst>
          </p:cNvPr>
          <p:cNvSpPr txBox="1"/>
          <p:nvPr/>
        </p:nvSpPr>
        <p:spPr>
          <a:xfrm>
            <a:off x="6074738" y="4677142"/>
            <a:ext cx="5269447" cy="66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VN" sz="1867" dirty="0">
                <a:solidFill>
                  <a:schemeClr val="tx1">
                    <a:lumMod val="75000"/>
                    <a:lumOff val="25000"/>
                  </a:schemeClr>
                </a:solidFill>
                <a:latin typeface="Avenir Next LT Pro" panose="020B0504020202020204" pitchFamily="34" charset="77"/>
              </a:rPr>
              <a:t>Luu Minh Sao Khue</a:t>
            </a:r>
            <a:endParaRPr lang="en-US" sz="1867" i="1" dirty="0">
              <a:solidFill>
                <a:schemeClr val="tx1">
                  <a:lumMod val="75000"/>
                  <a:lumOff val="25000"/>
                </a:schemeClr>
              </a:solidFill>
              <a:latin typeface="Avenir Next LT Pro" panose="020B0504020202020204" pitchFamily="34" charset="77"/>
            </a:endParaRPr>
          </a:p>
          <a:p>
            <a:pPr algn="ctr"/>
            <a:r>
              <a:rPr lang="en-US" sz="1867" i="1" dirty="0">
                <a:solidFill>
                  <a:schemeClr val="tx1">
                    <a:lumMod val="75000"/>
                    <a:lumOff val="25000"/>
                  </a:schemeClr>
                </a:solidFill>
                <a:latin typeface="Avenir Next LT Pro" panose="020B0504020202020204" pitchFamily="34" charset="77"/>
              </a:rPr>
              <a:t>Department of Mathematics and Mechanics</a:t>
            </a:r>
          </a:p>
        </p:txBody>
      </p:sp>
    </p:spTree>
    <p:extLst>
      <p:ext uri="{BB962C8B-B14F-4D97-AF65-F5344CB8AC3E}">
        <p14:creationId xmlns:p14="http://schemas.microsoft.com/office/powerpoint/2010/main" val="31664502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8E2CC403-21CD-41DF-BAC4-329D7FF03C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B0A078-F6DC-152F-0CDB-21D6B9D4B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828" y="1147158"/>
            <a:ext cx="6038470" cy="471331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Simple Linear Regresison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13AA5FE-3FFC-4725-9ADD-E428544EC6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15431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FA70700-3F72-44D4-8175-FEB2B9B233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7093C0F6-5741-4C9D-90FF-A25824BFC5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21B2E1B-E962-432C-ADA1-2934CE3C54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7653717E-6F8C-43E0-9893-C03AE87D18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5BB14B4-EC3F-47C7-9AF3-B0E017B75C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66160" y="391886"/>
            <a:ext cx="402901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1D7DB3-022D-55BD-FF65-5109113B27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30590" y="1687486"/>
            <a:ext cx="3300156" cy="3636818"/>
          </a:xfrm>
        </p:spPr>
        <p:txBody>
          <a:bodyPr vert="horz" lIns="91440" tIns="45720" rIns="91440" bIns="45720" rtlCol="0" anchor="ctr">
            <a:normAutofit/>
          </a:bodyPr>
          <a:lstStyle/>
          <a:p>
            <a:endParaRPr lang="en-US" sz="24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96C8B1-50CB-8B4E-82F4-10FAC31E7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240"/>
            <a:ext cx="183849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95F0C431-FB59-5241-9837-9D94F974831B}" type="slidenum">
              <a:rPr lang="en-US" smtClean="0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9</a:t>
            </a:fld>
            <a:endParaRPr lang="en-US">
              <a:solidFill>
                <a:schemeClr val="tx1">
                  <a:tint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15773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0A98A0-95DE-775C-9F6D-623EE9D60C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0" y="762001"/>
            <a:ext cx="5334197" cy="1708242"/>
          </a:xfrm>
        </p:spPr>
        <p:txBody>
          <a:bodyPr anchor="ctr">
            <a:normAutofit/>
          </a:bodyPr>
          <a:lstStyle/>
          <a:p>
            <a:r>
              <a:rPr lang="en-VN" sz="4000" dirty="0">
                <a:latin typeface="Avenir Next LT Pro" panose="020B0504020202020204" pitchFamily="34" charset="77"/>
              </a:rPr>
              <a:t>Simple Linear Regresison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40306BA3-218A-3848-6004-FAA3B3A490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1" y="2470244"/>
            <a:ext cx="3272318" cy="3769835"/>
          </a:xfrm>
        </p:spPr>
        <p:txBody>
          <a:bodyPr anchor="ctr">
            <a:normAutofit/>
          </a:bodyPr>
          <a:lstStyle/>
          <a:p>
            <a:r>
              <a:rPr lang="en-US" sz="2000" b="0" i="0" dirty="0">
                <a:effectLst/>
                <a:latin typeface="Avenir Next LT Pro" panose="020B0504020202020204" pitchFamily="34" charset="77"/>
              </a:rPr>
              <a:t>Linear regression is the approximation of a linear model  used to describe the relationship between two or more variables</a:t>
            </a:r>
          </a:p>
          <a:p>
            <a:endParaRPr lang="en-US" sz="2000" dirty="0">
              <a:latin typeface="Avenir Next LT Pro" panose="020B0504020202020204" pitchFamily="34" charset="77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A0F95C-3610-FB33-F1DB-5BBF7CDC0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67869" y="6356350"/>
            <a:ext cx="176842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5F0C431-FB59-5241-9837-9D94F974831B}" type="slidenum">
              <a:rPr lang="en-VN" smtClean="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10</a:t>
            </a:fld>
            <a:endParaRPr lang="en-VN">
              <a:solidFill>
                <a:srgbClr val="FFFFFF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C8A7BFC-7C58-D29E-E2A1-FD96C94AA76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138495" y="1291834"/>
            <a:ext cx="7772400" cy="4498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4367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58969-0B6C-08BC-4BA3-1BF111C32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>
                <a:latin typeface="Avenir Next LT Pro" panose="020B0504020202020204" pitchFamily="34" charset="77"/>
              </a:rPr>
              <a:t>Simple Linear Regression</a:t>
            </a:r>
          </a:p>
        </p:txBody>
      </p:sp>
      <p:pic>
        <p:nvPicPr>
          <p:cNvPr id="6" name="Content Placeholder 5" descr="A screenshot of a graph&#10;&#10;Description automatically generated">
            <a:extLst>
              <a:ext uri="{FF2B5EF4-FFF2-40B4-BE49-F238E27FC236}">
                <a16:creationId xmlns:a16="http://schemas.microsoft.com/office/drawing/2014/main" id="{1C629800-0155-15CB-08FE-60EB682F1A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109768"/>
            <a:ext cx="10515600" cy="378305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3FBB15-B40D-AD83-EEB0-08FAF6A0AE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0C431-FB59-5241-9837-9D94F974831B}" type="slidenum">
              <a:rPr lang="en-VN" smtClean="0"/>
              <a:t>11</a:t>
            </a:fld>
            <a:endParaRPr lang="en-V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A9DE37-ABBD-97C5-B46B-3F896B3EB4D6}"/>
              </a:ext>
            </a:extLst>
          </p:cNvPr>
          <p:cNvSpPr txBox="1"/>
          <p:nvPr/>
        </p:nvSpPr>
        <p:spPr>
          <a:xfrm>
            <a:off x="7027006" y="1554837"/>
            <a:ext cx="31671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VN" dirty="0"/>
              <a:t>hanges in 1 variable explain changes in the other</a:t>
            </a:r>
          </a:p>
        </p:txBody>
      </p:sp>
      <p:sp>
        <p:nvSpPr>
          <p:cNvPr id="8" name="Down Arrow 7">
            <a:extLst>
              <a:ext uri="{FF2B5EF4-FFF2-40B4-BE49-F238E27FC236}">
                <a16:creationId xmlns:a16="http://schemas.microsoft.com/office/drawing/2014/main" id="{636932B6-8A85-725D-CFF1-1B39179F6806}"/>
              </a:ext>
            </a:extLst>
          </p:cNvPr>
          <p:cNvSpPr/>
          <p:nvPr/>
        </p:nvSpPr>
        <p:spPr>
          <a:xfrm>
            <a:off x="8287657" y="2294434"/>
            <a:ext cx="322943" cy="724537"/>
          </a:xfrm>
          <a:prstGeom prst="down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6994203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58969-0B6C-08BC-4BA3-1BF111C32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>
                <a:latin typeface="Avenir Next LT Pro" panose="020B0504020202020204" pitchFamily="34" charset="77"/>
              </a:rPr>
              <a:t>Simple Linear Regression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C629800-0155-15CB-08FE-60EB682F1A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838200" y="2109768"/>
            <a:ext cx="10515600" cy="378305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3FBB15-B40D-AD83-EEB0-08FAF6A0AE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0C431-FB59-5241-9837-9D94F974831B}" type="slidenum">
              <a:rPr lang="en-VN" smtClean="0"/>
              <a:t>12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41052724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97D7C64-258C-5840-B055-7A15F7526D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838200" y="1878663"/>
            <a:ext cx="10515600" cy="424526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9B23CF-1532-4ECF-1B3A-04FEFAD74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0C431-FB59-5241-9837-9D94F974831B}" type="slidenum">
              <a:rPr lang="en-VN" smtClean="0"/>
              <a:t>13</a:t>
            </a:fld>
            <a:endParaRPr lang="en-VN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1ABF19D-EC55-0AB9-415C-2F23D7A818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VN" dirty="0">
                <a:latin typeface="Avenir Next LT Pro" panose="020B0504020202020204" pitchFamily="34" charset="77"/>
              </a:rPr>
              <a:t>Simple Linear Regression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ED9B8C8-6940-EA26-836E-6965B276B050}"/>
              </a:ext>
            </a:extLst>
          </p:cNvPr>
          <p:cNvCxnSpPr/>
          <p:nvPr/>
        </p:nvCxnSpPr>
        <p:spPr>
          <a:xfrm flipV="1">
            <a:off x="1075765" y="3743661"/>
            <a:ext cx="537882" cy="7745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CCA457D-C90E-BFB6-5D96-22910BD661BF}"/>
              </a:ext>
            </a:extLst>
          </p:cNvPr>
          <p:cNvSpPr txBox="1"/>
          <p:nvPr/>
        </p:nvSpPr>
        <p:spPr>
          <a:xfrm>
            <a:off x="348643" y="4706187"/>
            <a:ext cx="15568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dirty="0">
                <a:latin typeface="Avenir Next LT Pro" panose="020B0504020202020204" pitchFamily="34" charset="77"/>
              </a:rPr>
              <a:t>Independent</a:t>
            </a:r>
          </a:p>
          <a:p>
            <a:r>
              <a:rPr lang="en-VN" dirty="0">
                <a:latin typeface="Avenir Next LT Pro" panose="020B0504020202020204" pitchFamily="34" charset="77"/>
              </a:rPr>
              <a:t>variable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E6AFFCB-8556-E3CC-118C-6AAB5C79DA43}"/>
              </a:ext>
            </a:extLst>
          </p:cNvPr>
          <p:cNvCxnSpPr>
            <a:cxnSpLocks/>
          </p:cNvCxnSpPr>
          <p:nvPr/>
        </p:nvCxnSpPr>
        <p:spPr>
          <a:xfrm flipH="1" flipV="1">
            <a:off x="3623875" y="3759442"/>
            <a:ext cx="469154" cy="9467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65CC584-D85F-E2C1-40E9-DDAD560FDF5B}"/>
              </a:ext>
            </a:extLst>
          </p:cNvPr>
          <p:cNvSpPr txBox="1"/>
          <p:nvPr/>
        </p:nvSpPr>
        <p:spPr>
          <a:xfrm>
            <a:off x="3623875" y="4916085"/>
            <a:ext cx="15568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dirty="0">
                <a:latin typeface="Avenir Next LT Pro" panose="020B0504020202020204" pitchFamily="34" charset="77"/>
              </a:rPr>
              <a:t>Independent</a:t>
            </a:r>
          </a:p>
          <a:p>
            <a:r>
              <a:rPr lang="en-VN" dirty="0">
                <a:latin typeface="Avenir Next LT Pro" panose="020B0504020202020204" pitchFamily="34" charset="77"/>
              </a:rPr>
              <a:t>variable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DC3DD69-9A95-EB6B-3727-95D5F8AF46AE}"/>
              </a:ext>
            </a:extLst>
          </p:cNvPr>
          <p:cNvCxnSpPr/>
          <p:nvPr/>
        </p:nvCxnSpPr>
        <p:spPr>
          <a:xfrm flipH="1">
            <a:off x="2481943" y="2351314"/>
            <a:ext cx="420914" cy="8273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7B00A4C-E0B8-10AA-F054-DDA543F0239C}"/>
              </a:ext>
            </a:extLst>
          </p:cNvPr>
          <p:cNvCxnSpPr>
            <a:cxnSpLocks/>
          </p:cNvCxnSpPr>
          <p:nvPr/>
        </p:nvCxnSpPr>
        <p:spPr>
          <a:xfrm>
            <a:off x="2902857" y="2351314"/>
            <a:ext cx="275772" cy="8273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5BC20061-81AD-54D5-E1CF-B88E52AFE5D2}"/>
              </a:ext>
            </a:extLst>
          </p:cNvPr>
          <p:cNvSpPr txBox="1"/>
          <p:nvPr/>
        </p:nvSpPr>
        <p:spPr>
          <a:xfrm>
            <a:off x="1648723" y="1791682"/>
            <a:ext cx="3059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venir Next LT Pro" panose="020B0504020202020204" pitchFamily="34" charset="77"/>
              </a:rPr>
              <a:t>P</a:t>
            </a:r>
            <a:r>
              <a:rPr lang="en-VN" dirty="0">
                <a:latin typeface="Avenir Next LT Pro" panose="020B0504020202020204" pitchFamily="34" charset="77"/>
              </a:rPr>
              <a:t>arameters we need to find</a:t>
            </a:r>
          </a:p>
        </p:txBody>
      </p:sp>
    </p:spTree>
    <p:extLst>
      <p:ext uri="{BB962C8B-B14F-4D97-AF65-F5344CB8AC3E}">
        <p14:creationId xmlns:p14="http://schemas.microsoft.com/office/powerpoint/2010/main" val="5163038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1D546-6E16-56D9-098E-7646BA7979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>
                <a:latin typeface="Avenir Next LT Pro" panose="020B0504020202020204" pitchFamily="34" charset="77"/>
              </a:rPr>
              <a:t>How to find the best fit?</a:t>
            </a:r>
          </a:p>
        </p:txBody>
      </p:sp>
      <p:pic>
        <p:nvPicPr>
          <p:cNvPr id="6" name="Content Placeholder 5" descr="A graph and diagram on a white background&#10;&#10;Description automatically generated">
            <a:extLst>
              <a:ext uri="{FF2B5EF4-FFF2-40B4-BE49-F238E27FC236}">
                <a16:creationId xmlns:a16="http://schemas.microsoft.com/office/drawing/2014/main" id="{F5BC22D0-5ACC-D0D6-DEE2-56A360E416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53134" y="1825625"/>
            <a:ext cx="9885732" cy="435133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E1792C-F0AF-8E77-B9D2-CEBFA6386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0C431-FB59-5241-9837-9D94F974831B}" type="slidenum">
              <a:rPr lang="en-VN" smtClean="0"/>
              <a:t>14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2747016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749F9-1A57-3C96-DD7D-E7F5D49FB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>
                <a:latin typeface="Avenir Next LT Pro" panose="020B0504020202020204" pitchFamily="34" charset="77"/>
              </a:rPr>
              <a:t>How to find the best fit? (Mathematic approach)</a:t>
            </a:r>
          </a:p>
        </p:txBody>
      </p:sp>
      <p:pic>
        <p:nvPicPr>
          <p:cNvPr id="6" name="Content Placeholder 5" descr="A screenshot of a math graph&#10;&#10;Description automatically generated">
            <a:extLst>
              <a:ext uri="{FF2B5EF4-FFF2-40B4-BE49-F238E27FC236}">
                <a16:creationId xmlns:a16="http://schemas.microsoft.com/office/drawing/2014/main" id="{075D9B53-5E25-706A-F1B2-1B311BFB0F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961350"/>
            <a:ext cx="10515600" cy="4079887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5C5D02-F485-09ED-9306-CB04978423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0C431-FB59-5241-9837-9D94F974831B}" type="slidenum">
              <a:rPr lang="en-VN" smtClean="0"/>
              <a:t>15</a:t>
            </a:fld>
            <a:endParaRPr lang="en-V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5F259F-9472-3F26-B9D7-D033E9B9156B}"/>
              </a:ext>
            </a:extLst>
          </p:cNvPr>
          <p:cNvSpPr txBox="1"/>
          <p:nvPr/>
        </p:nvSpPr>
        <p:spPr>
          <a:xfrm>
            <a:off x="7024915" y="5829462"/>
            <a:ext cx="4702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venir Next LT Pro" panose="020B0504020202020204" pitchFamily="34" charset="77"/>
              </a:rPr>
              <a:t>M</a:t>
            </a:r>
            <a:r>
              <a:rPr lang="en-VN" dirty="0">
                <a:latin typeface="Avenir Next LT Pro" panose="020B0504020202020204" pitchFamily="34" charset="77"/>
              </a:rPr>
              <a:t>inimizing the sum of squared errors (SSE)</a:t>
            </a:r>
          </a:p>
        </p:txBody>
      </p:sp>
    </p:spTree>
    <p:extLst>
      <p:ext uri="{BB962C8B-B14F-4D97-AF65-F5344CB8AC3E}">
        <p14:creationId xmlns:p14="http://schemas.microsoft.com/office/powerpoint/2010/main" val="6988483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4D8EC-2989-6AA0-464F-103F8072D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>
                <a:latin typeface="Avenir Next LT Pro" panose="020B0504020202020204" pitchFamily="34" charset="77"/>
              </a:rPr>
              <a:t>Prediction with simple linear regression</a:t>
            </a:r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5AFD4E07-231F-D69D-AB9B-74FAB0BF23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96038"/>
            <a:ext cx="10515600" cy="401051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AD630B-8B03-6746-5AF1-43578F7507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0C431-FB59-5241-9837-9D94F974831B}" type="slidenum">
              <a:rPr lang="en-VN" smtClean="0"/>
              <a:t>16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4348915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B9434A-82F8-3C65-0FEE-42BD217B6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0C431-FB59-5241-9837-9D94F974831B}" type="slidenum">
              <a:rPr lang="en-VN" smtClean="0"/>
              <a:t>17</a:t>
            </a:fld>
            <a:endParaRPr lang="en-VN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3A81E823-4DE4-3A2E-949B-21A095976EB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8224782"/>
              </p:ext>
            </p:extLst>
          </p:nvPr>
        </p:nvGraphicFramePr>
        <p:xfrm>
          <a:off x="2032000" y="545797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094525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1A95671B-3CC6-4792-9114-B74FAEA224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4CF9D3-2275-4597-C9CA-9CE6CA485B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8184" y="174032"/>
            <a:ext cx="10175631" cy="1111843"/>
          </a:xfrm>
        </p:spPr>
        <p:txBody>
          <a:bodyPr anchor="ctr">
            <a:normAutofit/>
          </a:bodyPr>
          <a:lstStyle/>
          <a:p>
            <a:pPr algn="ctr"/>
            <a:r>
              <a:rPr lang="en-VN" sz="4000" dirty="0">
                <a:latin typeface="Avenir Next LT Pro" panose="020B0504020202020204" pitchFamily="34" charset="77"/>
              </a:rPr>
              <a:t>How to test the accuracy of the model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395AB714-2406-A388-D093-FAC138BAD9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8184" y="1459907"/>
            <a:ext cx="10175630" cy="767904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2000" dirty="0">
                <a:latin typeface="Avenir Next LT Pro" panose="020B0504020202020204" pitchFamily="34" charset="77"/>
              </a:rPr>
              <a:t>Train all data</a:t>
            </a:r>
          </a:p>
        </p:txBody>
      </p:sp>
      <p:pic>
        <p:nvPicPr>
          <p:cNvPr id="6" name="Content Placeholder 5" descr="A screenshot of a graph&#10;&#10;Description automatically generated">
            <a:extLst>
              <a:ext uri="{FF2B5EF4-FFF2-40B4-BE49-F238E27FC236}">
                <a16:creationId xmlns:a16="http://schemas.microsoft.com/office/drawing/2014/main" id="{6189ED4F-14C8-519D-F609-F79A4EB434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2257" y="2405149"/>
            <a:ext cx="9121389" cy="389939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39E8CF-F537-0800-BDEC-49A12D012B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5F0C431-FB59-5241-9837-9D94F974831B}" type="slidenum">
              <a:rPr lang="en-VN" smtClean="0"/>
              <a:pPr>
                <a:spcAft>
                  <a:spcPts val="600"/>
                </a:spcAft>
              </a:pPr>
              <a:t>18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2529375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77548-C2F0-30CD-0823-2A7EB9DC3C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>
                <a:solidFill>
                  <a:schemeClr val="tx1">
                    <a:lumMod val="75000"/>
                    <a:lumOff val="25000"/>
                  </a:schemeClr>
                </a:solidFill>
                <a:latin typeface="Avenir Next LT Pro" panose="020B0504020202020204" pitchFamily="34" charset="77"/>
              </a:rPr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CFF176-5A4A-6520-E483-82F7F3138D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Avenir Next LT Pro" panose="020B0504020202020204" pitchFamily="34" charset="77"/>
              </a:rPr>
              <a:t>Introduction to Regression</a:t>
            </a:r>
          </a:p>
          <a:p>
            <a:r>
              <a:rPr lang="en-US" dirty="0">
                <a:latin typeface="Avenir Next LT Pro" panose="020B0504020202020204" pitchFamily="34" charset="77"/>
              </a:rPr>
              <a:t>Simple Linear Regression</a:t>
            </a:r>
          </a:p>
          <a:p>
            <a:r>
              <a:rPr lang="en-US" dirty="0">
                <a:latin typeface="Avenir Next LT Pro" panose="020B0504020202020204" pitchFamily="34" charset="77"/>
              </a:rPr>
              <a:t>Practical Implementation</a:t>
            </a:r>
          </a:p>
          <a:p>
            <a:r>
              <a:rPr lang="en-US" dirty="0">
                <a:latin typeface="Avenir Next LT Pro" panose="020B0504020202020204" pitchFamily="34" charset="77"/>
              </a:rPr>
              <a:t>Model Evaluation and Diagnostics</a:t>
            </a:r>
          </a:p>
          <a:p>
            <a:r>
              <a:rPr lang="en-US" dirty="0">
                <a:latin typeface="Avenir Next LT Pro" panose="020B0504020202020204" pitchFamily="34" charset="77"/>
              </a:rPr>
              <a:t>Advanced Topics, Applications, and Q&amp;A</a:t>
            </a:r>
            <a:endParaRPr lang="en-VN" dirty="0">
              <a:solidFill>
                <a:schemeClr val="tx1">
                  <a:lumMod val="75000"/>
                  <a:lumOff val="25000"/>
                </a:schemeClr>
              </a:solidFill>
              <a:latin typeface="Avenir Next LT Pro" panose="020B0504020202020204" pitchFamily="34" charset="77"/>
              <a:cs typeface="Al Nile" pitchFamily="2" charset="-78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D3598E-5CAF-6EA5-20D8-3B8DEB60B6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0C431-FB59-5241-9837-9D94F974831B}" type="slidenum">
              <a:rPr lang="en-VN" smtClean="0"/>
              <a:t>1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22847993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1A95671B-3CC6-4792-9114-B74FAEA224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4CF9D3-2275-4597-C9CA-9CE6CA485B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8184" y="174032"/>
            <a:ext cx="10175631" cy="1111843"/>
          </a:xfrm>
        </p:spPr>
        <p:txBody>
          <a:bodyPr anchor="ctr">
            <a:normAutofit/>
          </a:bodyPr>
          <a:lstStyle/>
          <a:p>
            <a:pPr algn="ctr"/>
            <a:r>
              <a:rPr lang="en-VN" sz="4000" dirty="0">
                <a:latin typeface="Avenir Next LT Pro" panose="020B0504020202020204" pitchFamily="34" charset="77"/>
              </a:rPr>
              <a:t>How to test the accuracy of the model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395AB714-2406-A388-D093-FAC138BAD9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8184" y="1459907"/>
            <a:ext cx="10175630" cy="767904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2000" dirty="0">
                <a:latin typeface="Avenir Next LT Pro" panose="020B0504020202020204" pitchFamily="34" charset="77"/>
              </a:rPr>
              <a:t>Train/Test split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189ED4F-14C8-519D-F609-F79A4EB4346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532257" y="2406257"/>
            <a:ext cx="9121389" cy="389717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39E8CF-F537-0800-BDEC-49A12D012B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5F0C431-FB59-5241-9837-9D94F974831B}" type="slidenum">
              <a:rPr lang="en-VN" smtClean="0"/>
              <a:pPr>
                <a:spcAft>
                  <a:spcPts val="600"/>
                </a:spcAft>
              </a:pPr>
              <a:t>19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4348323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1A95671B-3CC6-4792-9114-B74FAEA224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4CF9D3-2275-4597-C9CA-9CE6CA485B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8184" y="174032"/>
            <a:ext cx="10175631" cy="1111843"/>
          </a:xfrm>
        </p:spPr>
        <p:txBody>
          <a:bodyPr anchor="ctr">
            <a:normAutofit/>
          </a:bodyPr>
          <a:lstStyle/>
          <a:p>
            <a:pPr algn="ctr"/>
            <a:r>
              <a:rPr lang="en-VN" sz="4000" dirty="0">
                <a:latin typeface="Avenir Next LT Pro" panose="020B0504020202020204" pitchFamily="34" charset="77"/>
              </a:rPr>
              <a:t>How to test the accuracy of the model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395AB714-2406-A388-D093-FAC138BAD9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8184" y="1459907"/>
            <a:ext cx="10175630" cy="767904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2000" dirty="0">
                <a:latin typeface="Avenir Next LT Pro" panose="020B0504020202020204" pitchFamily="34" charset="77"/>
              </a:rPr>
              <a:t>Train/Test split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189ED4F-14C8-519D-F609-F79A4EB4346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532257" y="2440541"/>
            <a:ext cx="9121389" cy="382860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39E8CF-F537-0800-BDEC-49A12D012B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5F0C431-FB59-5241-9837-9D94F974831B}" type="slidenum">
              <a:rPr lang="en-VN" smtClean="0"/>
              <a:pPr>
                <a:spcAft>
                  <a:spcPts val="600"/>
                </a:spcAft>
              </a:pPr>
              <a:t>20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5907537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1A95671B-3CC6-4792-9114-B74FAEA224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4CF9D3-2275-4597-C9CA-9CE6CA485B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8184" y="174032"/>
            <a:ext cx="10175631" cy="1111843"/>
          </a:xfrm>
        </p:spPr>
        <p:txBody>
          <a:bodyPr anchor="ctr">
            <a:normAutofit/>
          </a:bodyPr>
          <a:lstStyle/>
          <a:p>
            <a:pPr algn="ctr"/>
            <a:r>
              <a:rPr lang="en-VN" sz="4000" dirty="0">
                <a:latin typeface="Avenir Next LT Pro" panose="020B0504020202020204" pitchFamily="34" charset="77"/>
              </a:rPr>
              <a:t>How to test the accuracy of the model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395AB714-2406-A388-D093-FAC138BAD9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8184" y="1459907"/>
            <a:ext cx="10175630" cy="767904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2000" dirty="0">
                <a:latin typeface="Avenir Next LT Pro" panose="020B0504020202020204" pitchFamily="34" charset="77"/>
              </a:rPr>
              <a:t>K-fold Cross Validation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189ED4F-14C8-519D-F609-F79A4EB4346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920441" y="2440541"/>
            <a:ext cx="8345020" cy="382860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39E8CF-F537-0800-BDEC-49A12D012B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5F0C431-FB59-5241-9837-9D94F974831B}" type="slidenum">
              <a:rPr lang="en-VN" smtClean="0"/>
              <a:pPr>
                <a:spcAft>
                  <a:spcPts val="600"/>
                </a:spcAft>
              </a:pPr>
              <a:t>21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40100937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FCEA2E-E96F-DFA2-436F-F86BD73C2F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>
                <a:latin typeface="Avenir Next LT Pro" panose="020B0504020202020204" pitchFamily="34" charset="77"/>
              </a:rPr>
              <a:t>Evaluation Metrics in Regression Models</a:t>
            </a:r>
          </a:p>
        </p:txBody>
      </p:sp>
      <p:pic>
        <p:nvPicPr>
          <p:cNvPr id="8" name="Content Placeholder 7" descr="A graph with numbers and text&#10;&#10;Description automatically generated with medium confidence">
            <a:extLst>
              <a:ext uri="{FF2B5EF4-FFF2-40B4-BE49-F238E27FC236}">
                <a16:creationId xmlns:a16="http://schemas.microsoft.com/office/drawing/2014/main" id="{5FD9EACF-7848-9F2B-9BC7-80281C1E78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2550" y="1825625"/>
            <a:ext cx="10246900" cy="435133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2876F8-734C-7BB1-A776-40A0E2A2ED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0C431-FB59-5241-9837-9D94F974831B}" type="slidenum">
              <a:rPr lang="en-VN" smtClean="0"/>
              <a:t>22</a:t>
            </a:fld>
            <a:endParaRPr lang="en-V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90C056-7A97-DE1C-069A-A927088F337F}"/>
              </a:ext>
            </a:extLst>
          </p:cNvPr>
          <p:cNvSpPr txBox="1"/>
          <p:nvPr/>
        </p:nvSpPr>
        <p:spPr>
          <a:xfrm>
            <a:off x="7493000" y="4702628"/>
            <a:ext cx="3835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0F1114"/>
                </a:solidFill>
                <a:effectLst/>
                <a:highlight>
                  <a:srgbClr val="FFFFFF"/>
                </a:highlight>
                <a:latin typeface="Avenir Next LT Pro" panose="020B0504020202020204" pitchFamily="34" charset="77"/>
              </a:rPr>
              <a:t>Error is the difference between the data points and the trend line generated by the algorithm </a:t>
            </a:r>
            <a:endParaRPr lang="en-VN" dirty="0">
              <a:latin typeface="Avenir Next LT Pro" panose="020B0504020202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907927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FCEA2E-E96F-DFA2-436F-F86BD73C2F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>
                <a:latin typeface="Avenir Next LT Pro" panose="020B0504020202020204" pitchFamily="34" charset="77"/>
              </a:rPr>
              <a:t>Evaluation Metrics in Regression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2876F8-734C-7BB1-A776-40A0E2A2ED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0C431-FB59-5241-9837-9D94F974831B}" type="slidenum">
              <a:rPr lang="en-VN" smtClean="0"/>
              <a:t>23</a:t>
            </a:fld>
            <a:endParaRPr lang="en-VN"/>
          </a:p>
        </p:txBody>
      </p:sp>
      <p:pic>
        <p:nvPicPr>
          <p:cNvPr id="7" name="Content Placeholder 6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C37F67A6-D948-5F48-4E08-87F81E1ACA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77710" y="1825625"/>
            <a:ext cx="8636579" cy="4351338"/>
          </a:xfrm>
        </p:spPr>
      </p:pic>
    </p:spTree>
    <p:extLst>
      <p:ext uri="{BB962C8B-B14F-4D97-AF65-F5344CB8AC3E}">
        <p14:creationId xmlns:p14="http://schemas.microsoft.com/office/powerpoint/2010/main" val="39276373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8E2CC403-21CD-41DF-BAC4-329D7FF03C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4F0EB9-61A2-A353-D1BE-97F86C6D5A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828" y="1147158"/>
            <a:ext cx="6038470" cy="471331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Multiple Linear Regression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13AA5FE-3FFC-4725-9ADD-E428544EC6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15431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FA70700-3F72-44D4-8175-FEB2B9B233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7093C0F6-5741-4C9D-90FF-A25824BFC5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921B2E1B-E962-432C-ADA1-2934CE3C54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7653717E-6F8C-43E0-9893-C03AE87D18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5BB14B4-EC3F-47C7-9AF3-B0E017B75C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66160" y="391886"/>
            <a:ext cx="402901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1B18F3-35AF-B520-D688-FE86C7C0A6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30590" y="1687486"/>
            <a:ext cx="3300156" cy="3636818"/>
          </a:xfrm>
        </p:spPr>
        <p:txBody>
          <a:bodyPr vert="horz" lIns="91440" tIns="45720" rIns="91440" bIns="45720" rtlCol="0" anchor="ctr">
            <a:normAutofit/>
          </a:bodyPr>
          <a:lstStyle/>
          <a:p>
            <a:endParaRPr lang="en-US" sz="24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0880E0-5130-268A-9FD1-C99CD3277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240"/>
            <a:ext cx="183849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95F0C431-FB59-5241-9837-9D94F974831B}" type="slidenum">
              <a:rPr lang="en-US" smtClean="0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24</a:t>
            </a:fld>
            <a:endParaRPr lang="en-US">
              <a:solidFill>
                <a:schemeClr val="tx1">
                  <a:tint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30946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94058-22FA-301A-14F0-7F21B23861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>
                <a:latin typeface="Avenir Next LT Pro" panose="020B0504020202020204" pitchFamily="34" charset="77"/>
              </a:rPr>
              <a:t>Multiple Linear Regression</a:t>
            </a:r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891862B5-9B0F-B712-485A-B6B973E130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04930" y="1825625"/>
            <a:ext cx="10382139" cy="435133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5A3B20-54C7-2677-1CBE-635B824CE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0C431-FB59-5241-9837-9D94F974831B}" type="slidenum">
              <a:rPr lang="en-VN" smtClean="0"/>
              <a:t>25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20630205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94058-22FA-301A-14F0-7F21B23861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>
                <a:latin typeface="Avenir Next LT Pro" panose="020B0504020202020204" pitchFamily="34" charset="77"/>
              </a:rPr>
              <a:t>How to find best parameters for the Multiple Linear Regression?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91862B5-9B0F-B712-485A-B6B973E130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904930" y="1825625"/>
            <a:ext cx="10382139" cy="435133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5A3B20-54C7-2677-1CBE-635B824CE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0C431-FB59-5241-9837-9D94F974831B}" type="slidenum">
              <a:rPr lang="en-VN" smtClean="0"/>
              <a:t>26</a:t>
            </a:fld>
            <a:endParaRPr lang="en-VN"/>
          </a:p>
        </p:txBody>
      </p:sp>
      <p:sp>
        <p:nvSpPr>
          <p:cNvPr id="3" name="Up Arrow 2">
            <a:extLst>
              <a:ext uri="{FF2B5EF4-FFF2-40B4-BE49-F238E27FC236}">
                <a16:creationId xmlns:a16="http://schemas.microsoft.com/office/drawing/2014/main" id="{B5BFF8D9-ECC9-67C0-8879-7CB24BA8AF6B}"/>
              </a:ext>
            </a:extLst>
          </p:cNvPr>
          <p:cNvSpPr/>
          <p:nvPr/>
        </p:nvSpPr>
        <p:spPr>
          <a:xfrm>
            <a:off x="1843315" y="5065486"/>
            <a:ext cx="275771" cy="522515"/>
          </a:xfrm>
          <a:prstGeom prst="up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FDD9D9-913D-31D3-143F-00AC4B21772F}"/>
              </a:ext>
            </a:extLst>
          </p:cNvPr>
          <p:cNvSpPr txBox="1"/>
          <p:nvPr/>
        </p:nvSpPr>
        <p:spPr>
          <a:xfrm>
            <a:off x="1413576" y="5697816"/>
            <a:ext cx="1135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dirty="0">
                <a:latin typeface="Avenir Next LT Pro" panose="020B0504020202020204" pitchFamily="34" charset="77"/>
              </a:rPr>
              <a:t>Minimize</a:t>
            </a:r>
          </a:p>
        </p:txBody>
      </p:sp>
    </p:spTree>
    <p:extLst>
      <p:ext uri="{BB962C8B-B14F-4D97-AF65-F5344CB8AC3E}">
        <p14:creationId xmlns:p14="http://schemas.microsoft.com/office/powerpoint/2010/main" val="7083304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94058-22FA-301A-14F0-7F21B23861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>
                <a:latin typeface="Avenir Next LT Pro" panose="020B0504020202020204" pitchFamily="34" charset="77"/>
              </a:rPr>
              <a:t>How to find best parameters for the Multiple Linear Regression?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5A3B20-54C7-2677-1CBE-635B824CE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0C431-FB59-5241-9837-9D94F974831B}" type="slidenum">
              <a:rPr lang="en-VN" smtClean="0"/>
              <a:t>27</a:t>
            </a:fld>
            <a:endParaRPr lang="en-VN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B67AEF3-EE5A-741E-CA10-19F54DEDBE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052661"/>
          </a:xfrm>
        </p:spPr>
        <p:txBody>
          <a:bodyPr/>
          <a:lstStyle/>
          <a:p>
            <a:r>
              <a:rPr lang="en-VN" dirty="0"/>
              <a:t>Mathematical approach</a:t>
            </a:r>
          </a:p>
          <a:p>
            <a:pPr lvl="1"/>
            <a:r>
              <a:rPr lang="en-VN" dirty="0"/>
              <a:t>Linear Algebra operation</a:t>
            </a:r>
          </a:p>
          <a:p>
            <a:pPr lvl="1"/>
            <a:r>
              <a:rPr lang="en-VN" dirty="0"/>
              <a:t>For small dataset</a:t>
            </a:r>
          </a:p>
          <a:p>
            <a:r>
              <a:rPr lang="en-VN" dirty="0"/>
              <a:t>Optimization approach</a:t>
            </a:r>
          </a:p>
          <a:p>
            <a:pPr lvl="1"/>
            <a:r>
              <a:rPr lang="en-VN" dirty="0"/>
              <a:t>Gradient Descent</a:t>
            </a:r>
          </a:p>
          <a:p>
            <a:pPr lvl="1"/>
            <a:r>
              <a:rPr lang="en-VN" dirty="0"/>
              <a:t>For large dataset</a:t>
            </a:r>
          </a:p>
        </p:txBody>
      </p:sp>
    </p:spTree>
    <p:extLst>
      <p:ext uri="{BB962C8B-B14F-4D97-AF65-F5344CB8AC3E}">
        <p14:creationId xmlns:p14="http://schemas.microsoft.com/office/powerpoint/2010/main" val="6624798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6870D-A77D-E76B-FF97-DD2BE7D95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Graded Assignment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4D9D8A-1A78-3247-D0B2-59E715C918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VN" dirty="0"/>
              <a:t>Using Linear Regression to predict house price for this dataset:</a:t>
            </a:r>
          </a:p>
          <a:p>
            <a:pPr marL="0" indent="0">
              <a:buNone/>
            </a:pPr>
            <a:r>
              <a:rPr lang="en-US" dirty="0">
                <a:hlinkClick r:id="rId2"/>
              </a:rPr>
              <a:t>https://www.kaggle.com/datasets/prokshitha/home-value-insights</a:t>
            </a:r>
            <a:endParaRPr lang="en-VN" dirty="0"/>
          </a:p>
          <a:p>
            <a:pPr marL="0" indent="0">
              <a:buNone/>
            </a:pPr>
            <a:endParaRPr lang="en-VN" dirty="0"/>
          </a:p>
          <a:p>
            <a:pPr marL="0" indent="0">
              <a:buNone/>
            </a:pPr>
            <a:r>
              <a:rPr lang="en-VN" dirty="0"/>
              <a:t>- Deadline: </a:t>
            </a:r>
            <a:r>
              <a:rPr lang="en-VN" b="1" dirty="0"/>
              <a:t>Monday, 25.11.2024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6BD58E-6645-02FB-84E7-339D24C17C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0C431-FB59-5241-9837-9D94F974831B}" type="slidenum">
              <a:rPr lang="en-VN" smtClean="0"/>
              <a:t>28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3205762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84ECDE7A-6944-466D-8FFE-149A29BA6B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B3420082-9415-44EC-802E-C77D71D59C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12700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55A52C45-1FCB-4636-A80F-2849B8226C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1C4D0C-B705-5B04-8457-49ED81416D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VN" sz="4000" dirty="0">
                <a:latin typeface="Avenir Next LT Pro" panose="020B0504020202020204" pitchFamily="34" charset="77"/>
              </a:rPr>
              <a:t>Regression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68EB4DD-3704-43AD-92B3-C4E0C6EA92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7079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EAE101F-5F6D-862C-D39A-74EF3D3964C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922" r="2922"/>
          <a:stretch/>
        </p:blipFill>
        <p:spPr>
          <a:xfrm>
            <a:off x="908304" y="2478024"/>
            <a:ext cx="6009855" cy="3694176"/>
          </a:xfrm>
          <a:prstGeom prst="rect">
            <a:avLst/>
          </a:prstGeo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127D15FE-C57B-FFA2-5C7A-055E908F1D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11453" y="2478024"/>
            <a:ext cx="3872243" cy="3694176"/>
          </a:xfrm>
        </p:spPr>
        <p:txBody>
          <a:bodyPr anchor="ctr">
            <a:normAutofit/>
          </a:bodyPr>
          <a:lstStyle/>
          <a:p>
            <a:r>
              <a:rPr lang="en-US" sz="1800" dirty="0"/>
              <a:t>Regression is a process of predicting a continuous value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419851-4D3B-97D1-8597-815A8512CA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5F0C431-FB59-5241-9837-9D94F974831B}" type="slidenum">
              <a:rPr lang="en-VN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2</a:t>
            </a:fld>
            <a:endParaRPr lang="en-VN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24178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9F4C2-D96A-2E13-0D68-7A68083CF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6E67B8-213A-763F-A472-1E8300A722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hlinkClick r:id="rId2"/>
              </a:rPr>
              <a:t>https://en.wikipedia.org/wiki/Linear_regression</a:t>
            </a:r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machinelearningmastery.com</a:t>
            </a:r>
            <a:r>
              <a:rPr lang="en-US" dirty="0"/>
              <a:t>/regression-metrics-for-machine-learning/</a:t>
            </a:r>
          </a:p>
          <a:p>
            <a:r>
              <a:rPr lang="en-US" dirty="0"/>
              <a:t>https://</a:t>
            </a:r>
            <a:r>
              <a:rPr lang="en-US" dirty="0" err="1"/>
              <a:t>www.coursera.org</a:t>
            </a:r>
            <a:r>
              <a:rPr lang="en-US" dirty="0"/>
              <a:t>/learn/</a:t>
            </a:r>
            <a:r>
              <a:rPr lang="en-US" dirty="0" err="1"/>
              <a:t>machine-learning-with-python?specialization</a:t>
            </a:r>
            <a:r>
              <a:rPr lang="en-US" dirty="0"/>
              <a:t>=</a:t>
            </a:r>
            <a:r>
              <a:rPr lang="en-US" dirty="0" err="1"/>
              <a:t>ibm</a:t>
            </a:r>
            <a:r>
              <a:rPr lang="en-US" dirty="0"/>
              <a:t>-data-science</a:t>
            </a:r>
            <a:endParaRPr lang="en-V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8031CC-9613-4F5B-EADA-F192D688BA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0C431-FB59-5241-9837-9D94F974831B}" type="slidenum">
              <a:rPr lang="en-VN" smtClean="0"/>
              <a:t>29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5307673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84ECDE7A-6944-466D-8FFE-149A29BA6B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B3420082-9415-44EC-802E-C77D71D59C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12700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55A52C45-1FCB-4636-A80F-2849B8226C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1C4D0C-B705-5B04-8457-49ED81416D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VN" sz="4000" dirty="0">
                <a:latin typeface="Avenir Next LT Pro" panose="020B0504020202020204" pitchFamily="34" charset="77"/>
              </a:rPr>
              <a:t>Regression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68EB4DD-3704-43AD-92B3-C4E0C6EA92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7079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EAE101F-5F6D-862C-D39A-74EF3D3964C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818" b="3818"/>
          <a:stretch/>
        </p:blipFill>
        <p:spPr>
          <a:xfrm>
            <a:off x="908304" y="2478024"/>
            <a:ext cx="6009855" cy="3694176"/>
          </a:xfrm>
          <a:prstGeom prst="rect">
            <a:avLst/>
          </a:prstGeo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127D15FE-C57B-FFA2-5C7A-055E908F1D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11453" y="2478024"/>
            <a:ext cx="3872243" cy="3694176"/>
          </a:xfrm>
        </p:spPr>
        <p:txBody>
          <a:bodyPr anchor="ctr">
            <a:normAutofit/>
          </a:bodyPr>
          <a:lstStyle/>
          <a:p>
            <a:r>
              <a:rPr lang="en-US" sz="1800" dirty="0">
                <a:latin typeface="Avenir Next LT Pro" panose="020B0504020202020204" pitchFamily="34" charset="77"/>
              </a:rPr>
              <a:t>Dependent variable: the value we want to predict</a:t>
            </a:r>
          </a:p>
          <a:p>
            <a:r>
              <a:rPr lang="en-US" sz="1800" dirty="0">
                <a:latin typeface="Avenir Next LT Pro" panose="020B0504020202020204" pitchFamily="34" charset="77"/>
              </a:rPr>
              <a:t>Independent variables: the values that explain or cause the value of the dependent variable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419851-4D3B-97D1-8597-815A8512CA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5F0C431-FB59-5241-9837-9D94F974831B}" type="slidenum">
              <a:rPr lang="en-VN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3</a:t>
            </a:fld>
            <a:endParaRPr lang="en-VN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34723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E0858E-41AB-2F43-F6C7-F05B6AB85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>
                <a:latin typeface="Avenir Next LT Pro" panose="020B0504020202020204" pitchFamily="34" charset="77"/>
              </a:rPr>
              <a:t>Regression</a:t>
            </a:r>
          </a:p>
        </p:txBody>
      </p:sp>
      <p:pic>
        <p:nvPicPr>
          <p:cNvPr id="6" name="Content Placeholder 5" descr="A diagram of a model of a car&#10;&#10;Description automatically generated">
            <a:extLst>
              <a:ext uri="{FF2B5EF4-FFF2-40B4-BE49-F238E27FC236}">
                <a16:creationId xmlns:a16="http://schemas.microsoft.com/office/drawing/2014/main" id="{C2FEC548-E6B5-A43A-FA61-1797B3E107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05240" y="1825625"/>
            <a:ext cx="8181520" cy="435133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B01C04-BF51-D75F-FE69-156912C5EE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0C431-FB59-5241-9837-9D94F974831B}" type="slidenum">
              <a:rPr lang="en-VN" smtClean="0"/>
              <a:t>4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5443491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73463-1502-2F81-9EEA-693178189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>
                <a:latin typeface="Avenir Next LT Pro" panose="020B0504020202020204" pitchFamily="34" charset="77"/>
              </a:rPr>
              <a:t>Types of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79151F-C35F-06DF-21FC-F10FFFFA0F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VN" dirty="0">
                <a:latin typeface="Avenir Next LT Pro" panose="020B0504020202020204" pitchFamily="34" charset="77"/>
              </a:rPr>
              <a:t>Simple Regression</a:t>
            </a:r>
          </a:p>
          <a:p>
            <a:pPr lvl="1"/>
            <a:r>
              <a:rPr lang="en-VN" dirty="0">
                <a:latin typeface="Avenir Next LT Pro" panose="020B0504020202020204" pitchFamily="34" charset="77"/>
              </a:rPr>
              <a:t>Using one independent variable to predict the dependent variable</a:t>
            </a:r>
          </a:p>
          <a:p>
            <a:pPr lvl="1"/>
            <a:r>
              <a:rPr lang="en-VN" dirty="0">
                <a:latin typeface="Avenir Next LT Pro" panose="020B0504020202020204" pitchFamily="34" charset="77"/>
              </a:rPr>
              <a:t>Ex: predict </a:t>
            </a:r>
            <a:r>
              <a:rPr lang="en-VN" dirty="0">
                <a:solidFill>
                  <a:srgbClr val="00B050"/>
                </a:solidFill>
                <a:latin typeface="Avenir Next LT Pro" panose="020B0504020202020204" pitchFamily="34" charset="77"/>
              </a:rPr>
              <a:t>CO2 emssion </a:t>
            </a:r>
            <a:r>
              <a:rPr lang="en-VN" dirty="0">
                <a:latin typeface="Avenir Next LT Pro" panose="020B0504020202020204" pitchFamily="34" charset="77"/>
              </a:rPr>
              <a:t>using </a:t>
            </a:r>
            <a:r>
              <a:rPr lang="en-VN" dirty="0">
                <a:solidFill>
                  <a:srgbClr val="00B050"/>
                </a:solidFill>
                <a:latin typeface="Avenir Next LT Pro" panose="020B0504020202020204" pitchFamily="34" charset="77"/>
              </a:rPr>
              <a:t>engine size</a:t>
            </a:r>
            <a:r>
              <a:rPr lang="en-VN" dirty="0">
                <a:latin typeface="Avenir Next LT Pro" panose="020B0504020202020204" pitchFamily="34" charset="77"/>
              </a:rPr>
              <a:t>.</a:t>
            </a:r>
          </a:p>
          <a:p>
            <a:pPr lvl="1"/>
            <a:r>
              <a:rPr lang="en-VN" dirty="0">
                <a:latin typeface="Avenir Next LT Pro" panose="020B0504020202020204" pitchFamily="34" charset="77"/>
              </a:rPr>
              <a:t>Simple Linear Regression, Simple Non-Linear Regresison</a:t>
            </a:r>
          </a:p>
          <a:p>
            <a:r>
              <a:rPr lang="en-VN" dirty="0">
                <a:latin typeface="Avenir Next LT Pro" panose="020B0504020202020204" pitchFamily="34" charset="77"/>
              </a:rPr>
              <a:t>Multiple Regression</a:t>
            </a:r>
          </a:p>
          <a:p>
            <a:pPr lvl="1"/>
            <a:r>
              <a:rPr lang="en-US" dirty="0">
                <a:latin typeface="Avenir Next LT Pro" panose="020B0504020202020204" pitchFamily="34" charset="77"/>
              </a:rPr>
              <a:t>U</a:t>
            </a:r>
            <a:r>
              <a:rPr lang="en-VN" dirty="0">
                <a:latin typeface="Avenir Next LT Pro" panose="020B0504020202020204" pitchFamily="34" charset="77"/>
              </a:rPr>
              <a:t>sing more than one independent variables to predict the dependent variable</a:t>
            </a:r>
          </a:p>
          <a:p>
            <a:pPr lvl="1"/>
            <a:r>
              <a:rPr lang="en-VN" dirty="0">
                <a:latin typeface="Avenir Next LT Pro" panose="020B0504020202020204" pitchFamily="34" charset="77"/>
              </a:rPr>
              <a:t>Ex: predict </a:t>
            </a:r>
            <a:r>
              <a:rPr lang="en-VN" dirty="0">
                <a:solidFill>
                  <a:srgbClr val="00B050"/>
                </a:solidFill>
                <a:latin typeface="Avenir Next LT Pro" panose="020B0504020202020204" pitchFamily="34" charset="77"/>
              </a:rPr>
              <a:t>CO2 emssion </a:t>
            </a:r>
            <a:r>
              <a:rPr lang="en-VN" dirty="0">
                <a:latin typeface="Avenir Next LT Pro" panose="020B0504020202020204" pitchFamily="34" charset="77"/>
              </a:rPr>
              <a:t>using </a:t>
            </a:r>
            <a:r>
              <a:rPr lang="en-VN" dirty="0">
                <a:solidFill>
                  <a:srgbClr val="00B050"/>
                </a:solidFill>
                <a:latin typeface="Avenir Next LT Pro" panose="020B0504020202020204" pitchFamily="34" charset="77"/>
              </a:rPr>
              <a:t>engine size </a:t>
            </a:r>
            <a:r>
              <a:rPr lang="en-VN" dirty="0">
                <a:latin typeface="Avenir Next LT Pro" panose="020B0504020202020204" pitchFamily="34" charset="77"/>
              </a:rPr>
              <a:t>and</a:t>
            </a:r>
            <a:r>
              <a:rPr lang="en-VN" dirty="0">
                <a:solidFill>
                  <a:srgbClr val="00B050"/>
                </a:solidFill>
                <a:latin typeface="Avenir Next LT Pro" panose="020B0504020202020204" pitchFamily="34" charset="77"/>
              </a:rPr>
              <a:t> number of cylinders.</a:t>
            </a:r>
          </a:p>
          <a:p>
            <a:pPr lvl="1"/>
            <a:r>
              <a:rPr lang="en-VN" dirty="0">
                <a:latin typeface="Avenir Next LT Pro" panose="020B0504020202020204" pitchFamily="34" charset="77"/>
              </a:rPr>
              <a:t>Mulitple Linear Regression, Multiple Non-Linear Regresison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0AFF4B-AB0A-7857-07BC-5A65282C4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0C431-FB59-5241-9837-9D94F974831B}" type="slidenum">
              <a:rPr lang="en-VN" smtClean="0"/>
              <a:t>5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20239583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6CDA21F-E7AF-4C75-8395-33F58D5B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65B288-6546-FD77-0B15-E97088636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09898"/>
            <a:ext cx="9942716" cy="1554480"/>
          </a:xfrm>
        </p:spPr>
        <p:txBody>
          <a:bodyPr anchor="ctr">
            <a:normAutofit/>
          </a:bodyPr>
          <a:lstStyle/>
          <a:p>
            <a:r>
              <a:rPr lang="en-VN" sz="4800">
                <a:latin typeface="Avenir Next LT Pro" panose="020B0504020202020204" pitchFamily="34" charset="77"/>
              </a:rPr>
              <a:t>Applications of regression</a:t>
            </a:r>
            <a:endParaRPr lang="en-VN" sz="4800" dirty="0">
              <a:latin typeface="Avenir Next LT Pro" panose="020B0504020202020204" pitchFamily="34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15B497-34DF-FB33-C3B6-9E26371830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5028" y="3017522"/>
            <a:ext cx="9941319" cy="3124658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VN" sz="1900">
                <a:latin typeface="Avenir Next LT Pro" panose="020B0504020202020204" pitchFamily="34" charset="77"/>
              </a:rPr>
              <a:t>Sales forcasting</a:t>
            </a:r>
          </a:p>
          <a:p>
            <a:pPr marL="457200" lvl="1" indent="0">
              <a:buNone/>
            </a:pPr>
            <a:r>
              <a:rPr lang="en-VN" sz="1900">
                <a:latin typeface="Avenir Next LT Pro" panose="020B0504020202020204" pitchFamily="34" charset="77"/>
              </a:rPr>
              <a:t>Predict a yearly sale of a person based on Age, Years of Experience, etc.</a:t>
            </a:r>
          </a:p>
          <a:p>
            <a:pPr marL="0" indent="0">
              <a:buNone/>
            </a:pPr>
            <a:r>
              <a:rPr lang="en-VN" sz="1900">
                <a:latin typeface="Avenir Next LT Pro" panose="020B0504020202020204" pitchFamily="34" charset="77"/>
              </a:rPr>
              <a:t>Satisfaction analysis</a:t>
            </a:r>
          </a:p>
          <a:p>
            <a:pPr marL="457200" lvl="1" indent="0">
              <a:buNone/>
            </a:pPr>
            <a:r>
              <a:rPr lang="en-VN" sz="1900">
                <a:latin typeface="Avenir Next LT Pro" panose="020B0504020202020204" pitchFamily="34" charset="77"/>
              </a:rPr>
              <a:t>Detemine individual satisfaction based on demographic and psychological factors.</a:t>
            </a:r>
          </a:p>
          <a:p>
            <a:pPr marL="0" indent="0">
              <a:buNone/>
            </a:pPr>
            <a:r>
              <a:rPr lang="en-VN" sz="1900">
                <a:latin typeface="Avenir Next LT Pro" panose="020B0504020202020204" pitchFamily="34" charset="77"/>
              </a:rPr>
              <a:t>Price estimation</a:t>
            </a:r>
          </a:p>
          <a:p>
            <a:pPr marL="457200" lvl="1" indent="0">
              <a:buNone/>
            </a:pPr>
            <a:r>
              <a:rPr lang="en-VN" sz="1900">
                <a:latin typeface="Avenir Next LT Pro" panose="020B0504020202020204" pitchFamily="34" charset="77"/>
              </a:rPr>
              <a:t>Predict a price of a house based on its size, number of rooms, etc.</a:t>
            </a:r>
          </a:p>
          <a:p>
            <a:pPr marL="0" indent="0">
              <a:buNone/>
            </a:pPr>
            <a:r>
              <a:rPr lang="en-VN" sz="1900">
                <a:latin typeface="Avenir Next LT Pro" panose="020B0504020202020204" pitchFamily="34" charset="77"/>
              </a:rPr>
              <a:t>Employment income</a:t>
            </a:r>
          </a:p>
          <a:p>
            <a:pPr marL="457200" lvl="1" indent="0">
              <a:buNone/>
            </a:pPr>
            <a:r>
              <a:rPr lang="en-US" sz="1900" b="0" i="0">
                <a:effectLst/>
                <a:latin typeface="Avenir Next LT Pro" panose="020B0504020202020204" pitchFamily="34" charset="77"/>
              </a:rPr>
              <a:t>to predict employment income for independent variables such as hours of work, education, occupation, sex, age, years of experience</a:t>
            </a:r>
          </a:p>
          <a:p>
            <a:pPr lvl="1"/>
            <a:endParaRPr lang="en-VN" sz="1900" dirty="0">
              <a:latin typeface="Avenir Next LT Pro" panose="020B0504020202020204" pitchFamily="34" charset="77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F96479-93C5-8D7E-B675-F3BBB6F774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24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5F0C431-FB59-5241-9837-9D94F974831B}" type="slidenum">
              <a:rPr lang="en-VN" smtClean="0"/>
              <a:pPr>
                <a:spcAft>
                  <a:spcPts val="600"/>
                </a:spcAft>
              </a:pPr>
              <a:t>6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7447068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24AB99-3E8E-4498-E1B6-F32768D5FF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0" y="762001"/>
            <a:ext cx="5334197" cy="1708242"/>
          </a:xfrm>
        </p:spPr>
        <p:txBody>
          <a:bodyPr anchor="ctr">
            <a:normAutofit/>
          </a:bodyPr>
          <a:lstStyle/>
          <a:p>
            <a:r>
              <a:rPr lang="en-VN" sz="4000" dirty="0">
                <a:latin typeface="Avenir Next LT Pro" panose="020B0504020202020204" pitchFamily="34" charset="77"/>
              </a:rPr>
              <a:t>Quiz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CA5374-D450-EDCF-73AE-199DF18F20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0" y="2470244"/>
            <a:ext cx="5334197" cy="3769835"/>
          </a:xfrm>
        </p:spPr>
        <p:txBody>
          <a:bodyPr anchor="ctr">
            <a:normAutofit/>
          </a:bodyPr>
          <a:lstStyle/>
          <a:p>
            <a:r>
              <a:rPr lang="en-US" sz="2000" b="0" i="0" dirty="0">
                <a:effectLst/>
                <a:highlight>
                  <a:srgbClr val="FFFFFF"/>
                </a:highlight>
                <a:latin typeface="Avenir Next LT Pro" panose="020B0504020202020204" pitchFamily="34" charset="77"/>
              </a:rPr>
              <a:t>Which one is a sample application of regression?</a:t>
            </a:r>
          </a:p>
          <a:p>
            <a:pPr lvl="1"/>
            <a:r>
              <a:rPr lang="en-US" sz="2000" b="0" i="0" dirty="0">
                <a:effectLst/>
                <a:highlight>
                  <a:srgbClr val="FFFFFF"/>
                </a:highlight>
                <a:latin typeface="Avenir Next LT Pro" panose="020B0504020202020204" pitchFamily="34" charset="77"/>
              </a:rPr>
              <a:t>Predicting whether a patient has cancer or not.</a:t>
            </a:r>
            <a:endParaRPr lang="en-US" sz="2000" dirty="0">
              <a:highlight>
                <a:srgbClr val="FFFFFF"/>
              </a:highlight>
              <a:latin typeface="Avenir Next LT Pro" panose="020B0504020202020204" pitchFamily="34" charset="77"/>
            </a:endParaRPr>
          </a:p>
          <a:p>
            <a:pPr lvl="1"/>
            <a:r>
              <a:rPr lang="en-US" sz="2000" b="0" i="0" dirty="0">
                <a:effectLst/>
                <a:highlight>
                  <a:srgbClr val="FFFFFF"/>
                </a:highlight>
                <a:latin typeface="Avenir Next LT Pro" panose="020B0504020202020204" pitchFamily="34" charset="77"/>
              </a:rPr>
              <a:t>Grouping of similar houses in an area.</a:t>
            </a:r>
          </a:p>
          <a:p>
            <a:pPr lvl="1"/>
            <a:r>
              <a:rPr lang="en-US" sz="2000" b="0" i="0" dirty="0">
                <a:effectLst/>
                <a:highlight>
                  <a:srgbClr val="FFFFFF"/>
                </a:highlight>
                <a:latin typeface="Avenir Next LT Pro" panose="020B0504020202020204" pitchFamily="34" charset="77"/>
              </a:rPr>
              <a:t>Forecasting rainfall amount for next day.</a:t>
            </a:r>
            <a:endParaRPr lang="en-US" sz="2000" dirty="0">
              <a:highlight>
                <a:srgbClr val="FFFFFF"/>
              </a:highlight>
              <a:latin typeface="Avenir Next LT Pro" panose="020B0504020202020204" pitchFamily="34" charset="77"/>
            </a:endParaRPr>
          </a:p>
          <a:p>
            <a:pPr lvl="1"/>
            <a:r>
              <a:rPr lang="en-US" sz="2000" b="0" i="0" dirty="0">
                <a:effectLst/>
                <a:highlight>
                  <a:srgbClr val="FFFFFF"/>
                </a:highlight>
                <a:latin typeface="Avenir Next LT Pro" panose="020B0504020202020204" pitchFamily="34" charset="77"/>
              </a:rPr>
              <a:t>Predicting if a team will win or not.</a:t>
            </a:r>
            <a:endParaRPr lang="en-VN" sz="2000" dirty="0">
              <a:latin typeface="Avenir Next LT Pro" panose="020B0504020202020204" pitchFamily="34" charset="77"/>
            </a:endParaRPr>
          </a:p>
        </p:txBody>
      </p:sp>
      <p:pic>
        <p:nvPicPr>
          <p:cNvPr id="6" name="Picture 5" descr="Figures of houses in different position and sizes">
            <a:extLst>
              <a:ext uri="{FF2B5EF4-FFF2-40B4-BE49-F238E27FC236}">
                <a16:creationId xmlns:a16="http://schemas.microsoft.com/office/drawing/2014/main" id="{969C5266-9AE6-354C-386C-A395FEC3FB3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9412" r="36905" b="-1"/>
          <a:stretch/>
        </p:blipFill>
        <p:spPr>
          <a:xfrm>
            <a:off x="6857797" y="-10886"/>
            <a:ext cx="5334204" cy="6868886"/>
          </a:xfrm>
          <a:prstGeom prst="rect">
            <a:avLst/>
          </a:prstGeom>
          <a:effectLst>
            <a:outerShdw blurRad="127000" dist="50800" dir="10800000" sx="99000" sy="99000" algn="r" rotWithShape="0">
              <a:prstClr val="black">
                <a:alpha val="40000"/>
              </a:prstClr>
            </a:outerShdw>
          </a:effec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9B25D4-2484-7AF6-6E36-290E63BBD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67869" y="6356350"/>
            <a:ext cx="176842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5F0C431-FB59-5241-9837-9D94F974831B}" type="slidenum">
              <a:rPr lang="en-VN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7</a:t>
            </a:fld>
            <a:endParaRPr lang="en-VN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48498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5F8240-CD3B-A3AE-0E0D-C404000CE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>
                <a:latin typeface="Avenir Next LT Pro" panose="020B0504020202020204" pitchFamily="34" charset="77"/>
              </a:rPr>
              <a:t>Some regresison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A9103A-16B7-6F28-CB5B-A66EF20810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VN" dirty="0">
                <a:latin typeface="Avenir Next LT Pro" panose="020B0504020202020204" pitchFamily="34" charset="77"/>
              </a:rPr>
              <a:t>Ordinal Regression</a:t>
            </a:r>
          </a:p>
          <a:p>
            <a:r>
              <a:rPr lang="en-VN" dirty="0">
                <a:latin typeface="Avenir Next LT Pro" panose="020B0504020202020204" pitchFamily="34" charset="77"/>
              </a:rPr>
              <a:t>Poisson Regression</a:t>
            </a:r>
          </a:p>
          <a:p>
            <a:r>
              <a:rPr lang="en-VN" b="1" dirty="0">
                <a:latin typeface="Avenir Next LT Pro" panose="020B0504020202020204" pitchFamily="34" charset="77"/>
              </a:rPr>
              <a:t>Linear Regression</a:t>
            </a:r>
          </a:p>
          <a:p>
            <a:r>
              <a:rPr lang="en-VN" dirty="0">
                <a:latin typeface="Avenir Next LT Pro" panose="020B0504020202020204" pitchFamily="34" charset="77"/>
              </a:rPr>
              <a:t>Polinomial Regression</a:t>
            </a:r>
          </a:p>
          <a:p>
            <a:r>
              <a:rPr lang="en-VN" dirty="0">
                <a:latin typeface="Avenir Next LT Pro" panose="020B0504020202020204" pitchFamily="34" charset="77"/>
              </a:rPr>
              <a:t>Lasso Regression</a:t>
            </a:r>
          </a:p>
          <a:p>
            <a:r>
              <a:rPr lang="en-VN" dirty="0">
                <a:latin typeface="Avenir Next LT Pro" panose="020B0504020202020204" pitchFamily="34" charset="77"/>
              </a:rPr>
              <a:t>Ridge Regression</a:t>
            </a:r>
          </a:p>
          <a:p>
            <a:r>
              <a:rPr lang="en-VN" dirty="0">
                <a:latin typeface="Avenir Next LT Pro" panose="020B0504020202020204" pitchFamily="34" charset="77"/>
              </a:rPr>
              <a:t>Decision Forest Regression</a:t>
            </a:r>
          </a:p>
          <a:p>
            <a:r>
              <a:rPr lang="en-VN" dirty="0">
                <a:latin typeface="Avenir Next LT Pro" panose="020B0504020202020204" pitchFamily="34" charset="77"/>
              </a:rPr>
              <a:t>Boosted Decision Tree Regression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1F8213-0A79-E0DF-E587-7DB3A395A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0C431-FB59-5241-9837-9D94F974831B}" type="slidenum">
              <a:rPr lang="en-VN" smtClean="0"/>
              <a:t>8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4497714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4968</TotalTime>
  <Words>596</Words>
  <Application>Microsoft Macintosh PowerPoint</Application>
  <PresentationFormat>Widescreen</PresentationFormat>
  <Paragraphs>133</Paragraphs>
  <Slides>30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Aptos</vt:lpstr>
      <vt:lpstr>Aptos Display</vt:lpstr>
      <vt:lpstr>Arial</vt:lpstr>
      <vt:lpstr>Avenir Next LT Pro</vt:lpstr>
      <vt:lpstr>Calibri</vt:lpstr>
      <vt:lpstr>Office Theme</vt:lpstr>
      <vt:lpstr>PowerPoint Presentation</vt:lpstr>
      <vt:lpstr>Overview</vt:lpstr>
      <vt:lpstr>Regression</vt:lpstr>
      <vt:lpstr>Regression</vt:lpstr>
      <vt:lpstr>Regression</vt:lpstr>
      <vt:lpstr>Types of regression</vt:lpstr>
      <vt:lpstr>Applications of regression</vt:lpstr>
      <vt:lpstr>Quiz</vt:lpstr>
      <vt:lpstr>Some regresison algorithms</vt:lpstr>
      <vt:lpstr>Simple Linear Regresison</vt:lpstr>
      <vt:lpstr>Simple Linear Regresison</vt:lpstr>
      <vt:lpstr>Simple Linear Regression</vt:lpstr>
      <vt:lpstr>Simple Linear Regression</vt:lpstr>
      <vt:lpstr>Simple Linear Regression</vt:lpstr>
      <vt:lpstr>How to find the best fit?</vt:lpstr>
      <vt:lpstr>How to find the best fit? (Mathematic approach)</vt:lpstr>
      <vt:lpstr>Prediction with simple linear regression</vt:lpstr>
      <vt:lpstr>PowerPoint Presentation</vt:lpstr>
      <vt:lpstr>How to test the accuracy of the model</vt:lpstr>
      <vt:lpstr>How to test the accuracy of the model</vt:lpstr>
      <vt:lpstr>How to test the accuracy of the model</vt:lpstr>
      <vt:lpstr>How to test the accuracy of the model</vt:lpstr>
      <vt:lpstr>Evaluation Metrics in Regression Models</vt:lpstr>
      <vt:lpstr>Evaluation Metrics in Regression Models</vt:lpstr>
      <vt:lpstr>Multiple Linear Regression</vt:lpstr>
      <vt:lpstr>Multiple Linear Regression</vt:lpstr>
      <vt:lpstr>How to find best parameters for the Multiple Linear Regression?</vt:lpstr>
      <vt:lpstr>How to find best parameters for the Multiple Linear Regression?</vt:lpstr>
      <vt:lpstr>Graded Assignment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Khue Luu</dc:creator>
  <cp:lastModifiedBy>Khue Luu</cp:lastModifiedBy>
  <cp:revision>7</cp:revision>
  <dcterms:created xsi:type="dcterms:W3CDTF">2024-11-10T01:56:50Z</dcterms:created>
  <dcterms:modified xsi:type="dcterms:W3CDTF">2024-11-18T01:52:15Z</dcterms:modified>
</cp:coreProperties>
</file>